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8" r:id="rId5"/>
  </p:sldMasterIdLst>
  <p:notesMasterIdLst>
    <p:notesMasterId r:id="rId16"/>
  </p:notesMasterIdLst>
  <p:sldIdLst>
    <p:sldId id="506" r:id="rId6"/>
    <p:sldId id="319" r:id="rId7"/>
    <p:sldId id="323" r:id="rId8"/>
    <p:sldId id="324" r:id="rId9"/>
    <p:sldId id="256" r:id="rId10"/>
    <p:sldId id="504" r:id="rId11"/>
    <p:sldId id="507" r:id="rId12"/>
    <p:sldId id="501" r:id="rId13"/>
    <p:sldId id="505" r:id="rId14"/>
    <p:sldId id="303" r:id="rId15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BB"/>
    <a:srgbClr val="535A62"/>
    <a:srgbClr val="D9F5FB"/>
    <a:srgbClr val="4C5668"/>
    <a:srgbClr val="E1F7FC"/>
    <a:srgbClr val="333A46"/>
    <a:srgbClr val="CCF2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02" autoAdjust="0"/>
    <p:restoredTop sz="87544" autoAdjust="0"/>
  </p:normalViewPr>
  <p:slideViewPr>
    <p:cSldViewPr snapToGrid="0">
      <p:cViewPr varScale="1">
        <p:scale>
          <a:sx n="80" d="100"/>
          <a:sy n="80" d="100"/>
        </p:scale>
        <p:origin x="1332" y="84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A7E530-0CBA-48EB-B17D-91110B96F5C6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904BCD-10C8-42A5-ABBA-D5D1FBF78B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491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904BCD-10C8-42A5-ABBA-D5D1FBF78BBA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5493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Одной из наиболее важных и востребованных на сегодняшний день мер поддержки остается возможность получения кредитных каникул, реструктуризации действующих кредитов предпринимателей.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Федеральным законом от 03.04.2020 № 106-ФЗ установлена возможность получения так называемых кредитных каникул  гражданам, индивидуальным предпринимателям и малому и среднему бизнесу, которые пострадали из-за ситуации, связанной с распространением </a:t>
            </a:r>
            <a:r>
              <a:rPr lang="ru-R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коронавирусной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инфекции.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Получить отсрочку (кредитные каникулы) может малый и средний бизнес, чья деятельность относится к перечню отраслей экономики, наиболее пострадавших в результате пандемии.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получения кредитных каникул необходимо: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подать заявление в срок до 30 сентября 2020 года;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заявление обязаны рассмотреть в течение 5 календарных дней; 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сумма кредитного договора – не ограничивается (не так, как для граждан-заемщиков, для них ограничена); 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залог, поручительство, гарантия как обеспечение кредита – продлеваются автоматически на время льготного периода, не нужно запрашивать согласие залогодателя, поручителя, гаранта.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время каникул: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просрочка по кредиту, пени, штрафы не начисляются;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кредитор не вправе продать залог, требовать досрочного возврата долга;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новые транши по кредиту не выдаются.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!!! Проценты на сумму долга продолжают начисляться.</a:t>
            </a:r>
          </a:p>
          <a:p>
            <a:endParaRPr lang="ru-RU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813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Установление льготного периода платежей по кредиту для индивидуальных предпринимателей имеет ряд особенностей: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Индивидуальный предприниматель имеет право получить льготный кредит по тем же правилам, что и малый бизнес (в случае если ОКВЭД попал в список пострадавших отраслей). При этом деятельность в качестве ИП не должна быть прекращена.  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Предприниматель может обратиться в банк за кредитными каникулами как физическое лицо (имея потребительский кредит) или просить об уменьшении размера ежемесячного платежа, если: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  его доходы за предшествующий месяц снизились по сравнению со среднемесячными доходами за прошлый год на 30% или более;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  размер кредита не превышает максимальной суммы, установленной Правительством РФ.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Кроме того, Банк России направил в адрес кредитных организаций, </a:t>
            </a:r>
            <a:r>
              <a:rPr lang="ru-R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микрофинансовых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организаций, кредитных потребительских кооперативов, сельскохозяйственных кредитных потребительских кооперативов письмо (от 20.03.2020 № ИН-06-59/24) с рекомендацией до 30.09.2020 включительно  в качестве первоочередной меры, направленной на предотвращение случаев возникновения у субъектов МСП просроченной задолженности по договорам кредита (займа) или на ее урегулирование, рассматривать реструктуризацию предоставленных им кредитов (займов), в том числе путем предоставления отсрочки по погашению остатка основного долга и процентов, в случае поступления соответствующих заявлений от субъектов МСП.  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Дополнительно рекомендовано не начислять заемщику неустойку (штраф, пени) за ненадлежащее исполнение договора кредита (займа). </a:t>
            </a:r>
          </a:p>
          <a:p>
            <a:endParaRPr lang="ru-RU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032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745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102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76339" y="3797299"/>
            <a:ext cx="4062411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76339" y="6205566"/>
            <a:ext cx="4062411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</a:t>
            </a:r>
            <a:r>
              <a:rPr lang="ru-RU" dirty="0"/>
              <a:t> г.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FF4B885-5B69-4FE3-925A-37317C9E4C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  <p:pic>
        <p:nvPicPr>
          <p:cNvPr id="8" name="Рисунок 12">
            <a:extLst>
              <a:ext uri="{FF2B5EF4-FFF2-40B4-BE49-F238E27FC236}">
                <a16:creationId xmlns:a16="http://schemas.microsoft.com/office/drawing/2014/main" id="{F322FD92-18B1-6F45-A90C-5142785352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12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459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ое изображение с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9" y="1971675"/>
            <a:ext cx="11325222" cy="1771650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3">
            <a:extLst>
              <a:ext uri="{FF2B5EF4-FFF2-40B4-BE49-F238E27FC236}">
                <a16:creationId xmlns:a16="http://schemas.microsoft.com/office/drawing/2014/main" id="{A0A68313-7CA3-4A32-A17E-CB916613E00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3388" y="3990975"/>
            <a:ext cx="11325225" cy="2435225"/>
          </a:xfrm>
          <a:solidFill>
            <a:schemeClr val="bg2"/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56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1971675"/>
            <a:ext cx="4591050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иаграмма 3">
            <a:extLst>
              <a:ext uri="{FF2B5EF4-FFF2-40B4-BE49-F238E27FC236}">
                <a16:creationId xmlns:a16="http://schemas.microsoft.com/office/drawing/2014/main" id="{7D19B8BF-6038-462B-B8EC-3BE4E63232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03950" y="1971675"/>
            <a:ext cx="2674938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9" name="Диаграмма 3">
            <a:extLst>
              <a:ext uri="{FF2B5EF4-FFF2-40B4-BE49-F238E27FC236}">
                <a16:creationId xmlns:a16="http://schemas.microsoft.com/office/drawing/2014/main" id="{167A4ACF-9947-4AF0-89F5-3536622AB2A3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9090025" y="1971675"/>
            <a:ext cx="2668586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080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1971675"/>
            <a:ext cx="3609975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иаграмма 3">
            <a:extLst>
              <a:ext uri="{FF2B5EF4-FFF2-40B4-BE49-F238E27FC236}">
                <a16:creationId xmlns:a16="http://schemas.microsoft.com/office/drawing/2014/main" id="{7D19B8BF-6038-462B-B8EC-3BE4E63232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4279901" y="1971675"/>
            <a:ext cx="7478712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2148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9" y="1971675"/>
            <a:ext cx="2665412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Таблица 6">
            <a:extLst>
              <a:ext uri="{FF2B5EF4-FFF2-40B4-BE49-F238E27FC236}">
                <a16:creationId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3317875" y="1971675"/>
            <a:ext cx="8440738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879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Широкая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Таблица 6">
            <a:extLst>
              <a:ext uri="{FF2B5EF4-FFF2-40B4-BE49-F238E27FC236}">
                <a16:creationId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3387" y="1971675"/>
            <a:ext cx="11325226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921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ая таблица с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9" y="1971675"/>
            <a:ext cx="11325222" cy="1771650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Таблица 6">
            <a:extLst>
              <a:ext uri="{FF2B5EF4-FFF2-40B4-BE49-F238E27FC236}">
                <a16:creationId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3387" y="4010025"/>
            <a:ext cx="11325226" cy="241458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9973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3797299"/>
            <a:ext cx="5554663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1971675"/>
            <a:ext cx="5554663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844" y="2409825"/>
            <a:ext cx="2697956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5EC893C-D795-4CFC-AFF8-2309A981BD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2531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Шмуцтиту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:a16="http://schemas.microsoft.com/office/drawing/2014/main" id="{D60555C7-2B73-3049-8C33-F281723F5299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3797299"/>
            <a:ext cx="5554663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1971675"/>
            <a:ext cx="5554663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844" y="2409825"/>
            <a:ext cx="2697956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5EC893C-D795-4CFC-AFF8-2309A981BD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6909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Шмуцтиту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:a16="http://schemas.microsoft.com/office/drawing/2014/main" id="{149720B7-F087-0D46-8716-D12F8DD56354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3797299"/>
            <a:ext cx="5554663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1971675"/>
            <a:ext cx="5554663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tx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844" y="2409825"/>
            <a:ext cx="2697956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5EC893C-D795-4CFC-AFF8-2309A981BD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3038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с подраздел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8049" y="3787775"/>
            <a:ext cx="5770563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844" y="2409825"/>
            <a:ext cx="2697956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1104901"/>
            <a:ext cx="5554663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C4DB284-29AA-4820-BBD7-507FB00402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39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>
            <a:extLst>
              <a:ext uri="{FF2B5EF4-FFF2-40B4-BE49-F238E27FC236}">
                <a16:creationId xmlns:a16="http://schemas.microsoft.com/office/drawing/2014/main" id="{868D1A79-0555-C24E-AC19-8597029C75B0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50" y="3797299"/>
            <a:ext cx="459263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6205566"/>
            <a:ext cx="459263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B9FD407-DFCD-7E47-9125-346806A9B4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9357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Шмуцтитул с подраздел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5">
            <a:extLst>
              <a:ext uri="{FF2B5EF4-FFF2-40B4-BE49-F238E27FC236}">
                <a16:creationId xmlns:a16="http://schemas.microsoft.com/office/drawing/2014/main" id="{576F7CF3-5215-9E41-B00F-A2467B5A4064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8049" y="3787775"/>
            <a:ext cx="5770563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844" y="2409825"/>
            <a:ext cx="2697956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1104901"/>
            <a:ext cx="5554663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C4DB284-29AA-4820-BBD7-507FB00402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091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Шмуцтитул с подраздел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5">
            <a:extLst>
              <a:ext uri="{FF2B5EF4-FFF2-40B4-BE49-F238E27FC236}">
                <a16:creationId xmlns:a16="http://schemas.microsoft.com/office/drawing/2014/main" id="{D893A5DB-B2E0-3B4E-9B24-2C07CA7DBDEE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8049" y="3787775"/>
            <a:ext cx="5770563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844" y="2409825"/>
            <a:ext cx="2697956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1104901"/>
            <a:ext cx="5554663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C4DB284-29AA-4820-BBD7-507FB00402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6649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крупным показателем 1">
    <p:bg>
      <p:bgPr>
        <a:gradFill>
          <a:gsLst>
            <a:gs pos="100000">
              <a:schemeClr val="accent2"/>
            </a:gs>
            <a:gs pos="0">
              <a:schemeClr val="accent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AA99AE-6A35-4C1E-8082-A4A87B5CA521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80C1A66E-447C-497E-B791-484EC723AC3C}"/>
              </a:ext>
            </a:extLst>
          </p:cNvPr>
          <p:cNvCxnSpPr/>
          <p:nvPr userDrawn="1"/>
        </p:nvCxnSpPr>
        <p:spPr>
          <a:xfrm>
            <a:off x="433388" y="863600"/>
            <a:ext cx="11325223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Текст 7">
            <a:extLst>
              <a:ext uri="{FF2B5EF4-FFF2-40B4-BE49-F238E27FC236}">
                <a16:creationId xmlns:a16="http://schemas.microsoft.com/office/drawing/2014/main" id="{328E8370-30AB-4722-8DBA-593A63598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03949" y="1971675"/>
            <a:ext cx="5554662" cy="4452938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7">
            <a:extLst>
              <a:ext uri="{FF2B5EF4-FFF2-40B4-BE49-F238E27FC236}">
                <a16:creationId xmlns:a16="http://schemas.microsoft.com/office/drawing/2014/main" id="{093F2368-AD98-4728-93E4-1B37173036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3390" y="1743075"/>
            <a:ext cx="5554662" cy="1857354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15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4%</a:t>
            </a:r>
            <a:endParaRPr lang="ru-RU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F859D6E-70E9-4228-98FB-67588EF512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3388" y="431800"/>
            <a:ext cx="1266826" cy="316707"/>
          </a:xfrm>
          <a:prstGeom prst="rect">
            <a:avLst/>
          </a:prstGeom>
        </p:spPr>
      </p:pic>
      <p:sp>
        <p:nvSpPr>
          <p:cNvPr id="16" name="Текст 7">
            <a:extLst>
              <a:ext uri="{FF2B5EF4-FFF2-40B4-BE49-F238E27FC236}">
                <a16:creationId xmlns:a16="http://schemas.microsoft.com/office/drawing/2014/main" id="{35BF7473-8909-436F-9AC2-13A304FD55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3388" y="3838574"/>
            <a:ext cx="5554662" cy="2586039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подпись к показателю в несколько строк</a:t>
            </a:r>
          </a:p>
        </p:txBody>
      </p:sp>
    </p:spTree>
    <p:extLst>
      <p:ext uri="{BB962C8B-B14F-4D97-AF65-F5344CB8AC3E}">
        <p14:creationId xmlns:p14="http://schemas.microsoft.com/office/powerpoint/2010/main" val="14053001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крупным показателем 2">
    <p:bg>
      <p:bgPr>
        <a:gradFill>
          <a:gsLst>
            <a:gs pos="100000">
              <a:schemeClr val="accent6"/>
            </a:gs>
            <a:gs pos="0">
              <a:schemeClr val="accent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AA99AE-6A35-4C1E-8082-A4A87B5CA521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80C1A66E-447C-497E-B791-484EC723AC3C}"/>
              </a:ext>
            </a:extLst>
          </p:cNvPr>
          <p:cNvCxnSpPr/>
          <p:nvPr userDrawn="1"/>
        </p:nvCxnSpPr>
        <p:spPr>
          <a:xfrm>
            <a:off x="433388" y="863600"/>
            <a:ext cx="11325223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Текст 7">
            <a:extLst>
              <a:ext uri="{FF2B5EF4-FFF2-40B4-BE49-F238E27FC236}">
                <a16:creationId xmlns:a16="http://schemas.microsoft.com/office/drawing/2014/main" id="{328E8370-30AB-4722-8DBA-593A63598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03949" y="1971675"/>
            <a:ext cx="5554662" cy="4452938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7">
            <a:extLst>
              <a:ext uri="{FF2B5EF4-FFF2-40B4-BE49-F238E27FC236}">
                <a16:creationId xmlns:a16="http://schemas.microsoft.com/office/drawing/2014/main" id="{093F2368-AD98-4728-93E4-1B37173036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3390" y="1743075"/>
            <a:ext cx="5554662" cy="1857354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15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4%</a:t>
            </a:r>
            <a:endParaRPr lang="ru-RU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F859D6E-70E9-4228-98FB-67588EF512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3388" y="431800"/>
            <a:ext cx="1266826" cy="316707"/>
          </a:xfrm>
          <a:prstGeom prst="rect">
            <a:avLst/>
          </a:prstGeom>
        </p:spPr>
      </p:pic>
      <p:sp>
        <p:nvSpPr>
          <p:cNvPr id="16" name="Текст 7">
            <a:extLst>
              <a:ext uri="{FF2B5EF4-FFF2-40B4-BE49-F238E27FC236}">
                <a16:creationId xmlns:a16="http://schemas.microsoft.com/office/drawing/2014/main" id="{35BF7473-8909-436F-9AC2-13A304FD55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3388" y="3838574"/>
            <a:ext cx="5554662" cy="2586039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подпись к показателю в несколько строк</a:t>
            </a:r>
          </a:p>
        </p:txBody>
      </p:sp>
    </p:spTree>
    <p:extLst>
      <p:ext uri="{BB962C8B-B14F-4D97-AF65-F5344CB8AC3E}">
        <p14:creationId xmlns:p14="http://schemas.microsoft.com/office/powerpoint/2010/main" val="2358235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4743" y="3844925"/>
            <a:ext cx="5770563" cy="2636838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Пункт приема корреспонденции: </a:t>
            </a:r>
          </a:p>
          <a:p>
            <a:pPr lvl="0"/>
            <a:r>
              <a:rPr lang="ru-RU" dirty="0"/>
              <a:t>Москва, </a:t>
            </a:r>
            <a:r>
              <a:rPr lang="ru-RU" dirty="0" err="1"/>
              <a:t>Сандуновский</a:t>
            </a:r>
            <a:r>
              <a:rPr lang="ru-RU" dirty="0"/>
              <a:t> пер., д. 3, стр. 1, телефон +7 495 621-09-61</a:t>
            </a:r>
          </a:p>
          <a:p>
            <a:pPr lvl="0"/>
            <a:r>
              <a:rPr lang="ru-RU" dirty="0"/>
              <a:t>Почтовый адрес: 107016, Москва, ул. Неглинная, д. 12</a:t>
            </a:r>
          </a:p>
          <a:p>
            <a:pPr lvl="0"/>
            <a:r>
              <a:rPr lang="ru-RU" dirty="0"/>
              <a:t>Контактный центр: 8 800 250-40-72, +7 495 771-91-00</a:t>
            </a:r>
          </a:p>
          <a:p>
            <a:pPr lvl="0"/>
            <a:r>
              <a:rPr lang="ru-RU" dirty="0"/>
              <a:t>Факс: +7 495 621-64-65, +7 495 621-62-88</a:t>
            </a:r>
          </a:p>
          <a:p>
            <a:pPr lvl="0"/>
            <a:r>
              <a:rPr lang="ru-RU" dirty="0"/>
              <a:t>Сайт: www.cbr.ru</a:t>
            </a:r>
          </a:p>
          <a:p>
            <a:pPr lvl="0"/>
            <a:r>
              <a:rPr lang="ru-RU" dirty="0"/>
              <a:t>Электронная почта: fps@cbr.ru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1104901"/>
            <a:ext cx="5554663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Спасибо </a:t>
            </a:r>
          </a:p>
          <a:p>
            <a:pPr lvl="0"/>
            <a:r>
              <a:rPr lang="ru-RU" dirty="0"/>
              <a:t>за внимание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0A5C40E-F195-4350-B935-ADE7C8F729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4648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3389" y="4178299"/>
            <a:ext cx="11325224" cy="2303463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Служба по защите прав потребителей </a:t>
            </a:r>
          </a:p>
          <a:p>
            <a:pPr lvl="0"/>
            <a:r>
              <a:rPr lang="ru-RU" dirty="0"/>
              <a:t>финансовых услуг и миноритарных акционеров</a:t>
            </a:r>
          </a:p>
          <a:p>
            <a:pPr lvl="0"/>
            <a:r>
              <a:rPr lang="ru-RU" dirty="0"/>
              <a:t>Пункт приема корреспонденции: Москва, </a:t>
            </a:r>
            <a:r>
              <a:rPr lang="ru-RU" dirty="0" err="1"/>
              <a:t>Сандуновский</a:t>
            </a:r>
            <a:r>
              <a:rPr lang="ru-RU" dirty="0"/>
              <a:t> пер., д. 3, стр. 1, телефон +7 495 621-09-61</a:t>
            </a:r>
          </a:p>
          <a:p>
            <a:pPr lvl="0"/>
            <a:r>
              <a:rPr lang="ru-RU" dirty="0"/>
              <a:t>Почтовый адрес: 107016, Москва, ул. Неглинная, д. 12</a:t>
            </a:r>
          </a:p>
          <a:p>
            <a:pPr lvl="0"/>
            <a:r>
              <a:rPr lang="ru-RU" dirty="0"/>
              <a:t>Контактный центр: 8 800 250-40-72, +7 495 771-91-00</a:t>
            </a:r>
          </a:p>
          <a:p>
            <a:pPr lvl="0"/>
            <a:r>
              <a:rPr lang="ru-RU" dirty="0"/>
              <a:t>Факс: +7 495 621-64-65, +7 495 621-62-88</a:t>
            </a:r>
          </a:p>
          <a:p>
            <a:pPr lvl="0"/>
            <a:r>
              <a:rPr lang="ru-RU" dirty="0"/>
              <a:t>Сайт: www.cbr.ru</a:t>
            </a:r>
          </a:p>
          <a:p>
            <a:pPr lvl="0"/>
            <a:r>
              <a:rPr lang="ru-RU" dirty="0"/>
              <a:t>Электронная почта: fps@cbr.ru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02FD43A-C81A-4B12-B731-C0200E4E9C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5376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Обложка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>
            <a:extLst>
              <a:ext uri="{FF2B5EF4-FFF2-40B4-BE49-F238E27FC236}">
                <a16:creationId xmlns:a16="http://schemas.microsoft.com/office/drawing/2014/main" id="{868D1A79-0555-C24E-AC19-8597029C75B0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50" y="3797299"/>
            <a:ext cx="459263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6205566"/>
            <a:ext cx="459263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879" y="431800"/>
            <a:ext cx="3638390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3493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76339" y="3797299"/>
            <a:ext cx="4062411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76339" y="6205566"/>
            <a:ext cx="4062411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</a:t>
            </a:r>
            <a:r>
              <a:rPr lang="ru-RU" dirty="0"/>
              <a:t> г.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FF4B885-5B69-4FE3-925A-37317C9E4C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  <p:pic>
        <p:nvPicPr>
          <p:cNvPr id="8" name="Рисунок 12">
            <a:extLst>
              <a:ext uri="{FF2B5EF4-FFF2-40B4-BE49-F238E27FC236}">
                <a16:creationId xmlns:a16="http://schemas.microsoft.com/office/drawing/2014/main" id="{F322FD92-18B1-6F45-A90C-5142785352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12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6183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>
            <a:extLst>
              <a:ext uri="{FF2B5EF4-FFF2-40B4-BE49-F238E27FC236}">
                <a16:creationId xmlns:a16="http://schemas.microsoft.com/office/drawing/2014/main" id="{868D1A79-0555-C24E-AC19-8597029C75B0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50" y="3797299"/>
            <a:ext cx="459263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6205566"/>
            <a:ext cx="459263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B9FD407-DFCD-7E47-9125-346806A9B4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1407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Обложк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>
            <a:extLst>
              <a:ext uri="{FF2B5EF4-FFF2-40B4-BE49-F238E27FC236}">
                <a16:creationId xmlns:a16="http://schemas.microsoft.com/office/drawing/2014/main" id="{20E5DCE5-DCC6-9D49-9FD7-9D01D8772A13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50" y="3797299"/>
            <a:ext cx="459263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6205566"/>
            <a:ext cx="459263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3649123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645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Обложк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>
            <a:extLst>
              <a:ext uri="{FF2B5EF4-FFF2-40B4-BE49-F238E27FC236}">
                <a16:creationId xmlns:a16="http://schemas.microsoft.com/office/drawing/2014/main" id="{20E5DCE5-DCC6-9D49-9FD7-9D01D8772A13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50" y="3797299"/>
            <a:ext cx="459263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6205566"/>
            <a:ext cx="459263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3649123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0530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Обложк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50" y="3797299"/>
            <a:ext cx="459263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6205566"/>
            <a:ext cx="459263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3649123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1659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A99AE-6A35-4C1E-8082-A4A87B5CA521}" type="slidenum"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rgbClr val="888A8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4180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зисы в 4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A99AE-6A35-4C1E-8082-A4A87B5CA521}" type="slidenum"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rgbClr val="888A8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1971675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Текст 7">
            <a:extLst>
              <a:ext uri="{FF2B5EF4-FFF2-40B4-BE49-F238E27FC236}">
                <a16:creationId xmlns:a16="http://schemas.microsoft.com/office/drawing/2014/main" id="{19A166C2-0FC5-4C62-B1C8-A2E9D3DA35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17875" y="1971675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6" name="Текст 7">
            <a:extLst>
              <a:ext uri="{FF2B5EF4-FFF2-40B4-BE49-F238E27FC236}">
                <a16:creationId xmlns:a16="http://schemas.microsoft.com/office/drawing/2014/main" id="{7DF90D02-C38A-4C8E-BE27-B09AFCC1C4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03950" y="1971675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7" name="Текст 7">
            <a:extLst>
              <a:ext uri="{FF2B5EF4-FFF2-40B4-BE49-F238E27FC236}">
                <a16:creationId xmlns:a16="http://schemas.microsoft.com/office/drawing/2014/main" id="{FDC2D01E-6E23-46AF-88FD-5810F4C0FE1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090025" y="1971675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8" name="Текст 7">
            <a:extLst>
              <a:ext uri="{FF2B5EF4-FFF2-40B4-BE49-F238E27FC236}">
                <a16:creationId xmlns:a16="http://schemas.microsoft.com/office/drawing/2014/main" id="{8CD2E874-F798-449B-AF52-6E519928659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3388" y="4189628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9" name="Текст 7">
            <a:extLst>
              <a:ext uri="{FF2B5EF4-FFF2-40B4-BE49-F238E27FC236}">
                <a16:creationId xmlns:a16="http://schemas.microsoft.com/office/drawing/2014/main" id="{8D8FCC09-FB67-4021-814D-A90AB3AA44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17875" y="4189628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0" name="Текст 7">
            <a:extLst>
              <a:ext uri="{FF2B5EF4-FFF2-40B4-BE49-F238E27FC236}">
                <a16:creationId xmlns:a16="http://schemas.microsoft.com/office/drawing/2014/main" id="{F12346B4-8A43-495A-AB40-34684AAD887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03950" y="4189628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1" name="Текст 7">
            <a:extLst>
              <a:ext uri="{FF2B5EF4-FFF2-40B4-BE49-F238E27FC236}">
                <a16:creationId xmlns:a16="http://schemas.microsoft.com/office/drawing/2014/main" id="{5159B785-97A0-4186-AABD-4FE1A5BAF4B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090025" y="4189628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4609717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A99AE-6A35-4C1E-8082-A4A87B5CA521}" type="slidenum"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rgbClr val="888A8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1971675"/>
            <a:ext cx="5554662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03951" y="1971675"/>
            <a:ext cx="5554659" cy="4452938"/>
          </a:xfrm>
          <a:solidFill>
            <a:schemeClr val="bg2"/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3791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 в 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A99AE-6A35-4C1E-8082-A4A87B5CA521}" type="slidenum"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rgbClr val="888A8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4942103"/>
            <a:ext cx="5554662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3391" y="1971675"/>
            <a:ext cx="5554659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7" name="Текст 7">
            <a:extLst>
              <a:ext uri="{FF2B5EF4-FFF2-40B4-BE49-F238E27FC236}">
                <a16:creationId xmlns:a16="http://schemas.microsoft.com/office/drawing/2014/main" id="{F2786F94-0219-4D50-AE47-BFADD00557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03947" y="4942103"/>
            <a:ext cx="5554662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9">
            <a:extLst>
              <a:ext uri="{FF2B5EF4-FFF2-40B4-BE49-F238E27FC236}">
                <a16:creationId xmlns:a16="http://schemas.microsoft.com/office/drawing/2014/main" id="{08194C61-3908-4D9E-ADA8-AD85B6B49F2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03950" y="1971675"/>
            <a:ext cx="5554659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186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 в 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A99AE-6A35-4C1E-8082-A4A87B5CA521}" type="slidenum"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rgbClr val="888A8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4942103"/>
            <a:ext cx="3609974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3392" y="1971675"/>
            <a:ext cx="3609972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11" name="Текст 7">
            <a:extLst>
              <a:ext uri="{FF2B5EF4-FFF2-40B4-BE49-F238E27FC236}">
                <a16:creationId xmlns:a16="http://schemas.microsoft.com/office/drawing/2014/main" id="{DCBD97CA-2B21-43E5-B3A6-4E3A6887B72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79900" y="4942103"/>
            <a:ext cx="3633788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Рисунок 9">
            <a:extLst>
              <a:ext uri="{FF2B5EF4-FFF2-40B4-BE49-F238E27FC236}">
                <a16:creationId xmlns:a16="http://schemas.microsoft.com/office/drawing/2014/main" id="{9BB48594-CDF5-4760-829E-7067E397D5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79904" y="1971675"/>
            <a:ext cx="3633784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13" name="Текст 7">
            <a:extLst>
              <a:ext uri="{FF2B5EF4-FFF2-40B4-BE49-F238E27FC236}">
                <a16:creationId xmlns:a16="http://schemas.microsoft.com/office/drawing/2014/main" id="{8EDE3255-D331-473E-9F80-45DF45BC78A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24820" y="4942103"/>
            <a:ext cx="3633788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Рисунок 9">
            <a:extLst>
              <a:ext uri="{FF2B5EF4-FFF2-40B4-BE49-F238E27FC236}">
                <a16:creationId xmlns:a16="http://schemas.microsoft.com/office/drawing/2014/main" id="{988FBD5B-1F8B-4DA1-9167-A98867F784D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4824" y="1971675"/>
            <a:ext cx="3633784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6108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ое изображение с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A99AE-6A35-4C1E-8082-A4A87B5CA521}" type="slidenum"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rgbClr val="888A8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9" y="1971675"/>
            <a:ext cx="11325222" cy="1771650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3">
            <a:extLst>
              <a:ext uri="{FF2B5EF4-FFF2-40B4-BE49-F238E27FC236}">
                <a16:creationId xmlns:a16="http://schemas.microsoft.com/office/drawing/2014/main" id="{A0A68313-7CA3-4A32-A17E-CB916613E00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3388" y="3990975"/>
            <a:ext cx="11325225" cy="2435225"/>
          </a:xfrm>
          <a:solidFill>
            <a:schemeClr val="bg2"/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0881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A99AE-6A35-4C1E-8082-A4A87B5CA521}" type="slidenum"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rgbClr val="888A8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1971675"/>
            <a:ext cx="4591050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иаграмма 3">
            <a:extLst>
              <a:ext uri="{FF2B5EF4-FFF2-40B4-BE49-F238E27FC236}">
                <a16:creationId xmlns:a16="http://schemas.microsoft.com/office/drawing/2014/main" id="{7D19B8BF-6038-462B-B8EC-3BE4E63232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03950" y="1971675"/>
            <a:ext cx="2674938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9" name="Диаграмма 3">
            <a:extLst>
              <a:ext uri="{FF2B5EF4-FFF2-40B4-BE49-F238E27FC236}">
                <a16:creationId xmlns:a16="http://schemas.microsoft.com/office/drawing/2014/main" id="{167A4ACF-9947-4AF0-89F5-3536622AB2A3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9090025" y="1971675"/>
            <a:ext cx="2668586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9341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A99AE-6A35-4C1E-8082-A4A87B5CA521}" type="slidenum"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rgbClr val="888A8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1971675"/>
            <a:ext cx="3609975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иаграмма 3">
            <a:extLst>
              <a:ext uri="{FF2B5EF4-FFF2-40B4-BE49-F238E27FC236}">
                <a16:creationId xmlns:a16="http://schemas.microsoft.com/office/drawing/2014/main" id="{7D19B8BF-6038-462B-B8EC-3BE4E63232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4279901" y="1971675"/>
            <a:ext cx="7478712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454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A99AE-6A35-4C1E-8082-A4A87B5CA521}" type="slidenum"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rgbClr val="888A8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9" y="1971675"/>
            <a:ext cx="2665412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Таблица 6">
            <a:extLst>
              <a:ext uri="{FF2B5EF4-FFF2-40B4-BE49-F238E27FC236}">
                <a16:creationId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3317875" y="1971675"/>
            <a:ext cx="8440738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210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Обложк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50" y="3797299"/>
            <a:ext cx="459263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6205566"/>
            <a:ext cx="459263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3649123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7779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Широкая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A99AE-6A35-4C1E-8082-A4A87B5CA521}" type="slidenum"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rgbClr val="888A8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Таблица 6">
            <a:extLst>
              <a:ext uri="{FF2B5EF4-FFF2-40B4-BE49-F238E27FC236}">
                <a16:creationId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3387" y="1971675"/>
            <a:ext cx="11325226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27102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ая таблица с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A99AE-6A35-4C1E-8082-A4A87B5CA521}" type="slidenum"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600" b="1" i="0" u="none" strike="noStrike" kern="1200" cap="none" spc="0" normalizeH="0" baseline="0" noProof="0">
              <a:ln>
                <a:noFill/>
              </a:ln>
              <a:solidFill>
                <a:srgbClr val="888A8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9" y="1971675"/>
            <a:ext cx="11325222" cy="1771650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Таблица 6">
            <a:extLst>
              <a:ext uri="{FF2B5EF4-FFF2-40B4-BE49-F238E27FC236}">
                <a16:creationId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3387" y="4010025"/>
            <a:ext cx="11325226" cy="241458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5071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3797299"/>
            <a:ext cx="5554663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1971675"/>
            <a:ext cx="5554663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844" y="2409825"/>
            <a:ext cx="2697956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5EC893C-D795-4CFC-AFF8-2309A981BD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4671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Шмуцтиту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:a16="http://schemas.microsoft.com/office/drawing/2014/main" id="{D60555C7-2B73-3049-8C33-F281723F5299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3797299"/>
            <a:ext cx="5554663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1971675"/>
            <a:ext cx="5554663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844" y="2409825"/>
            <a:ext cx="2697956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5EC893C-D795-4CFC-AFF8-2309A981BD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8629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Шмуцтиту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:a16="http://schemas.microsoft.com/office/drawing/2014/main" id="{149720B7-F087-0D46-8716-D12F8DD56354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3797299"/>
            <a:ext cx="5554663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1971675"/>
            <a:ext cx="5554663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tx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844" y="2409825"/>
            <a:ext cx="2697956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5EC893C-D795-4CFC-AFF8-2309A981BD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0330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с подраздел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8049" y="3787775"/>
            <a:ext cx="5770563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844" y="2409825"/>
            <a:ext cx="2697956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1104901"/>
            <a:ext cx="5554663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C4DB284-29AA-4820-BBD7-507FB00402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3729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Шмуцтитул с подраздел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5">
            <a:extLst>
              <a:ext uri="{FF2B5EF4-FFF2-40B4-BE49-F238E27FC236}">
                <a16:creationId xmlns:a16="http://schemas.microsoft.com/office/drawing/2014/main" id="{576F7CF3-5215-9E41-B00F-A2467B5A4064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8049" y="3787775"/>
            <a:ext cx="5770563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844" y="2409825"/>
            <a:ext cx="2697956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1104901"/>
            <a:ext cx="5554663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C4DB284-29AA-4820-BBD7-507FB00402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3954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Шмуцтитул с подраздел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5">
            <a:extLst>
              <a:ext uri="{FF2B5EF4-FFF2-40B4-BE49-F238E27FC236}">
                <a16:creationId xmlns:a16="http://schemas.microsoft.com/office/drawing/2014/main" id="{D893A5DB-B2E0-3B4E-9B24-2C07CA7DBDEE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8049" y="3787775"/>
            <a:ext cx="5770563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844" y="2409825"/>
            <a:ext cx="2697956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1104901"/>
            <a:ext cx="5554663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C4DB284-29AA-4820-BBD7-507FB00402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3673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крупным показателем 1">
    <p:bg>
      <p:bgPr>
        <a:gradFill>
          <a:gsLst>
            <a:gs pos="100000">
              <a:schemeClr val="accent2"/>
            </a:gs>
            <a:gs pos="0">
              <a:schemeClr val="accent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A99AE-6A35-4C1E-8082-A4A87B5CA521}" type="slidenum"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80C1A66E-447C-497E-B791-484EC723AC3C}"/>
              </a:ext>
            </a:extLst>
          </p:cNvPr>
          <p:cNvCxnSpPr/>
          <p:nvPr userDrawn="1"/>
        </p:nvCxnSpPr>
        <p:spPr>
          <a:xfrm>
            <a:off x="433388" y="863600"/>
            <a:ext cx="11325223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Текст 7">
            <a:extLst>
              <a:ext uri="{FF2B5EF4-FFF2-40B4-BE49-F238E27FC236}">
                <a16:creationId xmlns:a16="http://schemas.microsoft.com/office/drawing/2014/main" id="{328E8370-30AB-4722-8DBA-593A63598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03949" y="1971675"/>
            <a:ext cx="5554662" cy="4452938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7">
            <a:extLst>
              <a:ext uri="{FF2B5EF4-FFF2-40B4-BE49-F238E27FC236}">
                <a16:creationId xmlns:a16="http://schemas.microsoft.com/office/drawing/2014/main" id="{093F2368-AD98-4728-93E4-1B37173036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3390" y="1743075"/>
            <a:ext cx="5554662" cy="1857354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15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4%</a:t>
            </a:r>
            <a:endParaRPr lang="ru-RU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F859D6E-70E9-4228-98FB-67588EF512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3388" y="431800"/>
            <a:ext cx="1266826" cy="316707"/>
          </a:xfrm>
          <a:prstGeom prst="rect">
            <a:avLst/>
          </a:prstGeom>
        </p:spPr>
      </p:pic>
      <p:sp>
        <p:nvSpPr>
          <p:cNvPr id="16" name="Текст 7">
            <a:extLst>
              <a:ext uri="{FF2B5EF4-FFF2-40B4-BE49-F238E27FC236}">
                <a16:creationId xmlns:a16="http://schemas.microsoft.com/office/drawing/2014/main" id="{35BF7473-8909-436F-9AC2-13A304FD55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3388" y="3838574"/>
            <a:ext cx="5554662" cy="2586039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подпись к показателю в несколько строк</a:t>
            </a:r>
          </a:p>
        </p:txBody>
      </p:sp>
    </p:spTree>
    <p:extLst>
      <p:ext uri="{BB962C8B-B14F-4D97-AF65-F5344CB8AC3E}">
        <p14:creationId xmlns:p14="http://schemas.microsoft.com/office/powerpoint/2010/main" val="39062508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крупным показателем 2">
    <p:bg>
      <p:bgPr>
        <a:gradFill>
          <a:gsLst>
            <a:gs pos="100000">
              <a:schemeClr val="accent6"/>
            </a:gs>
            <a:gs pos="0">
              <a:schemeClr val="accent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A99AE-6A35-4C1E-8082-A4A87B5CA521}" type="slidenum"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80C1A66E-447C-497E-B791-484EC723AC3C}"/>
              </a:ext>
            </a:extLst>
          </p:cNvPr>
          <p:cNvCxnSpPr/>
          <p:nvPr userDrawn="1"/>
        </p:nvCxnSpPr>
        <p:spPr>
          <a:xfrm>
            <a:off x="433388" y="863600"/>
            <a:ext cx="11325223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Текст 7">
            <a:extLst>
              <a:ext uri="{FF2B5EF4-FFF2-40B4-BE49-F238E27FC236}">
                <a16:creationId xmlns:a16="http://schemas.microsoft.com/office/drawing/2014/main" id="{328E8370-30AB-4722-8DBA-593A63598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03949" y="1971675"/>
            <a:ext cx="5554662" cy="4452938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7">
            <a:extLst>
              <a:ext uri="{FF2B5EF4-FFF2-40B4-BE49-F238E27FC236}">
                <a16:creationId xmlns:a16="http://schemas.microsoft.com/office/drawing/2014/main" id="{093F2368-AD98-4728-93E4-1B37173036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3390" y="1743075"/>
            <a:ext cx="5554662" cy="1857354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15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4%</a:t>
            </a:r>
            <a:endParaRPr lang="ru-RU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F859D6E-70E9-4228-98FB-67588EF512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3388" y="431800"/>
            <a:ext cx="1266826" cy="316707"/>
          </a:xfrm>
          <a:prstGeom prst="rect">
            <a:avLst/>
          </a:prstGeom>
        </p:spPr>
      </p:pic>
      <p:sp>
        <p:nvSpPr>
          <p:cNvPr id="16" name="Текст 7">
            <a:extLst>
              <a:ext uri="{FF2B5EF4-FFF2-40B4-BE49-F238E27FC236}">
                <a16:creationId xmlns:a16="http://schemas.microsoft.com/office/drawing/2014/main" id="{35BF7473-8909-436F-9AC2-13A304FD55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3388" y="3838574"/>
            <a:ext cx="5554662" cy="2586039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подпись к показателю в несколько строк</a:t>
            </a:r>
          </a:p>
        </p:txBody>
      </p:sp>
    </p:spTree>
    <p:extLst>
      <p:ext uri="{BB962C8B-B14F-4D97-AF65-F5344CB8AC3E}">
        <p14:creationId xmlns:p14="http://schemas.microsoft.com/office/powerpoint/2010/main" val="1684299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8605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4743" y="3844925"/>
            <a:ext cx="5770563" cy="2636838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Пункт приема корреспонденции: </a:t>
            </a:r>
          </a:p>
          <a:p>
            <a:pPr lvl="0"/>
            <a:r>
              <a:rPr lang="ru-RU" dirty="0"/>
              <a:t>Москва, </a:t>
            </a:r>
            <a:r>
              <a:rPr lang="ru-RU" dirty="0" err="1"/>
              <a:t>Сандуновский</a:t>
            </a:r>
            <a:r>
              <a:rPr lang="ru-RU" dirty="0"/>
              <a:t> пер., д. 3, стр. 1, телефон +7 495 621-09-61</a:t>
            </a:r>
          </a:p>
          <a:p>
            <a:pPr lvl="0"/>
            <a:r>
              <a:rPr lang="ru-RU" dirty="0"/>
              <a:t>Почтовый адрес: 107016, Москва, ул. Неглинная, д. 12</a:t>
            </a:r>
          </a:p>
          <a:p>
            <a:pPr lvl="0"/>
            <a:r>
              <a:rPr lang="ru-RU" dirty="0"/>
              <a:t>Контактный центр: 8 800 250-40-72, +7 495 771-91-00</a:t>
            </a:r>
          </a:p>
          <a:p>
            <a:pPr lvl="0"/>
            <a:r>
              <a:rPr lang="ru-RU" dirty="0"/>
              <a:t>Факс: +7 495 621-64-65, +7 495 621-62-88</a:t>
            </a:r>
          </a:p>
          <a:p>
            <a:pPr lvl="0"/>
            <a:r>
              <a:rPr lang="ru-RU" dirty="0"/>
              <a:t>Сайт: www.cbr.ru</a:t>
            </a:r>
          </a:p>
          <a:p>
            <a:pPr lvl="0"/>
            <a:r>
              <a:rPr lang="ru-RU" dirty="0"/>
              <a:t>Электронная почта: fps@cbr.ru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1104901"/>
            <a:ext cx="5554663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Спасибо </a:t>
            </a:r>
          </a:p>
          <a:p>
            <a:pPr lvl="0"/>
            <a:r>
              <a:rPr lang="ru-RU" dirty="0"/>
              <a:t>за внимание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0A5C40E-F195-4350-B935-ADE7C8F729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99104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3389" y="4178299"/>
            <a:ext cx="11325224" cy="2303463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Служба по защите прав потребителей </a:t>
            </a:r>
          </a:p>
          <a:p>
            <a:pPr lvl="0"/>
            <a:r>
              <a:rPr lang="ru-RU" dirty="0"/>
              <a:t>финансовых услуг и миноритарных акционеров</a:t>
            </a:r>
          </a:p>
          <a:p>
            <a:pPr lvl="0"/>
            <a:r>
              <a:rPr lang="ru-RU" dirty="0"/>
              <a:t>Пункт приема корреспонденции: Москва, </a:t>
            </a:r>
            <a:r>
              <a:rPr lang="ru-RU" dirty="0" err="1"/>
              <a:t>Сандуновский</a:t>
            </a:r>
            <a:r>
              <a:rPr lang="ru-RU" dirty="0"/>
              <a:t> пер., д. 3, стр. 1, телефон +7 495 621-09-61</a:t>
            </a:r>
          </a:p>
          <a:p>
            <a:pPr lvl="0"/>
            <a:r>
              <a:rPr lang="ru-RU" dirty="0"/>
              <a:t>Почтовый адрес: 107016, Москва, ул. Неглинная, д. 12</a:t>
            </a:r>
          </a:p>
          <a:p>
            <a:pPr lvl="0"/>
            <a:r>
              <a:rPr lang="ru-RU" dirty="0"/>
              <a:t>Контактный центр: 8 800 250-40-72, +7 495 771-91-00</a:t>
            </a:r>
          </a:p>
          <a:p>
            <a:pPr lvl="0"/>
            <a:r>
              <a:rPr lang="ru-RU" dirty="0"/>
              <a:t>Факс: +7 495 621-64-65, +7 495 621-62-88</a:t>
            </a:r>
          </a:p>
          <a:p>
            <a:pPr lvl="0"/>
            <a:r>
              <a:rPr lang="ru-RU" dirty="0"/>
              <a:t>Сайт: www.cbr.ru</a:t>
            </a:r>
          </a:p>
          <a:p>
            <a:pPr lvl="0"/>
            <a:r>
              <a:rPr lang="ru-RU" dirty="0"/>
              <a:t>Электронная почта: fps@cbr.ru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02FD43A-C81A-4B12-B731-C0200E4E9C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0827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Обложка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>
            <a:extLst>
              <a:ext uri="{FF2B5EF4-FFF2-40B4-BE49-F238E27FC236}">
                <a16:creationId xmlns:a16="http://schemas.microsoft.com/office/drawing/2014/main" id="{868D1A79-0555-C24E-AC19-8597029C75B0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50" y="3797299"/>
            <a:ext cx="459263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6205566"/>
            <a:ext cx="459263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879" y="431800"/>
            <a:ext cx="3638390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375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зисы в 4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1971675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Текст 7">
            <a:extLst>
              <a:ext uri="{FF2B5EF4-FFF2-40B4-BE49-F238E27FC236}">
                <a16:creationId xmlns:a16="http://schemas.microsoft.com/office/drawing/2014/main" id="{19A166C2-0FC5-4C62-B1C8-A2E9D3DA35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17875" y="1971675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6" name="Текст 7">
            <a:extLst>
              <a:ext uri="{FF2B5EF4-FFF2-40B4-BE49-F238E27FC236}">
                <a16:creationId xmlns:a16="http://schemas.microsoft.com/office/drawing/2014/main" id="{7DF90D02-C38A-4C8E-BE27-B09AFCC1C4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03950" y="1971675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7" name="Текст 7">
            <a:extLst>
              <a:ext uri="{FF2B5EF4-FFF2-40B4-BE49-F238E27FC236}">
                <a16:creationId xmlns:a16="http://schemas.microsoft.com/office/drawing/2014/main" id="{FDC2D01E-6E23-46AF-88FD-5810F4C0FE1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090025" y="1971675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8" name="Текст 7">
            <a:extLst>
              <a:ext uri="{FF2B5EF4-FFF2-40B4-BE49-F238E27FC236}">
                <a16:creationId xmlns:a16="http://schemas.microsoft.com/office/drawing/2014/main" id="{8CD2E874-F798-449B-AF52-6E519928659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3388" y="4189628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9" name="Текст 7">
            <a:extLst>
              <a:ext uri="{FF2B5EF4-FFF2-40B4-BE49-F238E27FC236}">
                <a16:creationId xmlns:a16="http://schemas.microsoft.com/office/drawing/2014/main" id="{8D8FCC09-FB67-4021-814D-A90AB3AA44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17875" y="4189628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0" name="Текст 7">
            <a:extLst>
              <a:ext uri="{FF2B5EF4-FFF2-40B4-BE49-F238E27FC236}">
                <a16:creationId xmlns:a16="http://schemas.microsoft.com/office/drawing/2014/main" id="{F12346B4-8A43-495A-AB40-34684AAD887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03950" y="4189628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1" name="Текст 7">
            <a:extLst>
              <a:ext uri="{FF2B5EF4-FFF2-40B4-BE49-F238E27FC236}">
                <a16:creationId xmlns:a16="http://schemas.microsoft.com/office/drawing/2014/main" id="{5159B785-97A0-4186-AABD-4FE1A5BAF4B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090025" y="4189628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09053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1971675"/>
            <a:ext cx="5554662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03951" y="1971675"/>
            <a:ext cx="5554659" cy="4452938"/>
          </a:xfrm>
          <a:solidFill>
            <a:schemeClr val="bg2"/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19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 в 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4942103"/>
            <a:ext cx="5554662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3391" y="1971675"/>
            <a:ext cx="5554659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7" name="Текст 7">
            <a:extLst>
              <a:ext uri="{FF2B5EF4-FFF2-40B4-BE49-F238E27FC236}">
                <a16:creationId xmlns:a16="http://schemas.microsoft.com/office/drawing/2014/main" id="{F2786F94-0219-4D50-AE47-BFADD00557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03947" y="4942103"/>
            <a:ext cx="5554662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9">
            <a:extLst>
              <a:ext uri="{FF2B5EF4-FFF2-40B4-BE49-F238E27FC236}">
                <a16:creationId xmlns:a16="http://schemas.microsoft.com/office/drawing/2014/main" id="{08194C61-3908-4D9E-ADA8-AD85B6B49F2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03950" y="1971675"/>
            <a:ext cx="5554659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491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 в 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4942103"/>
            <a:ext cx="3609974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3392" y="1971675"/>
            <a:ext cx="3609972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11" name="Текст 7">
            <a:extLst>
              <a:ext uri="{FF2B5EF4-FFF2-40B4-BE49-F238E27FC236}">
                <a16:creationId xmlns:a16="http://schemas.microsoft.com/office/drawing/2014/main" id="{DCBD97CA-2B21-43E5-B3A6-4E3A6887B72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79900" y="4942103"/>
            <a:ext cx="3633788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Рисунок 9">
            <a:extLst>
              <a:ext uri="{FF2B5EF4-FFF2-40B4-BE49-F238E27FC236}">
                <a16:creationId xmlns:a16="http://schemas.microsoft.com/office/drawing/2014/main" id="{9BB48594-CDF5-4760-829E-7067E397D5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79904" y="1971675"/>
            <a:ext cx="3633784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13" name="Текст 7">
            <a:extLst>
              <a:ext uri="{FF2B5EF4-FFF2-40B4-BE49-F238E27FC236}">
                <a16:creationId xmlns:a16="http://schemas.microsoft.com/office/drawing/2014/main" id="{8EDE3255-D331-473E-9F80-45DF45BC78A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24820" y="4942103"/>
            <a:ext cx="3633788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Рисунок 9">
            <a:extLst>
              <a:ext uri="{FF2B5EF4-FFF2-40B4-BE49-F238E27FC236}">
                <a16:creationId xmlns:a16="http://schemas.microsoft.com/office/drawing/2014/main" id="{988FBD5B-1F8B-4DA1-9167-A98867F784D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4824" y="1971675"/>
            <a:ext cx="3633784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094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4.xml"/><Relationship Id="rId26" Type="http://schemas.openxmlformats.org/officeDocument/2006/relationships/slideLayout" Target="../slideLayouts/slideLayout52.xml"/><Relationship Id="rId3" Type="http://schemas.openxmlformats.org/officeDocument/2006/relationships/slideLayout" Target="../slideLayouts/slideLayout29.xml"/><Relationship Id="rId21" Type="http://schemas.openxmlformats.org/officeDocument/2006/relationships/slideLayout" Target="../slideLayouts/slideLayout47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5" Type="http://schemas.openxmlformats.org/officeDocument/2006/relationships/slideLayout" Target="../slideLayouts/slideLayout51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20" Type="http://schemas.openxmlformats.org/officeDocument/2006/relationships/slideLayout" Target="../slideLayouts/slideLayout46.xml"/><Relationship Id="rId29" Type="http://schemas.openxmlformats.org/officeDocument/2006/relationships/image" Target="NUL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2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23" Type="http://schemas.openxmlformats.org/officeDocument/2006/relationships/slideLayout" Target="../slideLayouts/slideLayout49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36.xml"/><Relationship Id="rId19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Relationship Id="rId22" Type="http://schemas.openxmlformats.org/officeDocument/2006/relationships/slideLayout" Target="../slideLayouts/slideLayout48.xml"/><Relationship Id="rId2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5F56CF-2AEF-4193-83AF-48D8AA396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387" y="1107506"/>
            <a:ext cx="11325225" cy="60699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EABFE4-ED0F-4CD1-9EC3-8D558C175C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8153" y="1975652"/>
            <a:ext cx="11320460" cy="27614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5DE65F-AEC4-42F8-AE14-6CFCF7F12C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7438" y="431800"/>
            <a:ext cx="8439150" cy="3240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Организация научной работы в Экономическом управлении ВВГУ</a:t>
            </a:r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1CB045B0-C148-4BCB-A129-CADC19CDA1E7}"/>
              </a:ext>
            </a:extLst>
          </p:cNvPr>
          <p:cNvCxnSpPr/>
          <p:nvPr userDrawn="1"/>
        </p:nvCxnSpPr>
        <p:spPr>
          <a:xfrm>
            <a:off x="433388" y="866775"/>
            <a:ext cx="11325225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67A3D16-39A6-4274-A9C5-93E7CF98CB2C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=""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433388" y="431800"/>
            <a:ext cx="1266826" cy="316707"/>
          </a:xfrm>
          <a:prstGeom prst="rect">
            <a:avLst/>
          </a:prstGeom>
        </p:spPr>
      </p:pic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2FBF4B0D-EA14-48AB-B5D9-10C9891FBA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AA99AE-6A35-4C1E-8082-A4A87B5CA5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89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71" r:id="rId3"/>
    <p:sldLayoutId id="2147483672" r:id="rId4"/>
    <p:sldLayoutId id="2147483658" r:id="rId5"/>
    <p:sldLayoutId id="2147483657" r:id="rId6"/>
    <p:sldLayoutId id="2147483650" r:id="rId7"/>
    <p:sldLayoutId id="2147483651" r:id="rId8"/>
    <p:sldLayoutId id="2147483652" r:id="rId9"/>
    <p:sldLayoutId id="2147483669" r:id="rId10"/>
    <p:sldLayoutId id="2147483653" r:id="rId11"/>
    <p:sldLayoutId id="2147483654" r:id="rId12"/>
    <p:sldLayoutId id="2147483655" r:id="rId13"/>
    <p:sldLayoutId id="2147483656" r:id="rId14"/>
    <p:sldLayoutId id="2147483668" r:id="rId15"/>
    <p:sldLayoutId id="2147483662" r:id="rId16"/>
    <p:sldLayoutId id="2147483673" r:id="rId17"/>
    <p:sldLayoutId id="2147483674" r:id="rId18"/>
    <p:sldLayoutId id="2147483663" r:id="rId19"/>
    <p:sldLayoutId id="2147483675" r:id="rId20"/>
    <p:sldLayoutId id="2147483676" r:id="rId21"/>
    <p:sldLayoutId id="2147483666" r:id="rId22"/>
    <p:sldLayoutId id="2147483667" r:id="rId23"/>
    <p:sldLayoutId id="2147483664" r:id="rId24"/>
    <p:sldLayoutId id="2147483665" r:id="rId25"/>
    <p:sldLayoutId id="2147483677" r:id="rId2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7" userDrawn="1">
          <p15:clr>
            <a:srgbClr val="F26B43"/>
          </p15:clr>
        </p15:guide>
        <p15:guide id="2" pos="7407" userDrawn="1">
          <p15:clr>
            <a:srgbClr val="F26B43"/>
          </p15:clr>
        </p15:guide>
        <p15:guide id="3" pos="273" userDrawn="1">
          <p15:clr>
            <a:srgbClr val="F26B43"/>
          </p15:clr>
        </p15:guide>
        <p15:guide id="4" orient="horz" pos="272" userDrawn="1">
          <p15:clr>
            <a:srgbClr val="F26B43"/>
          </p15:clr>
        </p15:guide>
        <p15:guide id="5" pos="879" userDrawn="1">
          <p15:clr>
            <a:srgbClr val="F26B43"/>
          </p15:clr>
        </p15:guide>
        <p15:guide id="6" pos="741" userDrawn="1">
          <p15:clr>
            <a:srgbClr val="F26B43"/>
          </p15:clr>
        </p15:guide>
        <p15:guide id="7" pos="1368" userDrawn="1">
          <p15:clr>
            <a:srgbClr val="F26B43"/>
          </p15:clr>
        </p15:guide>
        <p15:guide id="8" pos="1485" userDrawn="1">
          <p15:clr>
            <a:srgbClr val="F26B43"/>
          </p15:clr>
        </p15:guide>
        <p15:guide id="9" pos="1952" userDrawn="1">
          <p15:clr>
            <a:srgbClr val="F26B43"/>
          </p15:clr>
        </p15:guide>
        <p15:guide id="10" pos="2090" userDrawn="1">
          <p15:clr>
            <a:srgbClr val="F26B43"/>
          </p15:clr>
        </p15:guide>
        <p15:guide id="11" pos="2547" userDrawn="1">
          <p15:clr>
            <a:srgbClr val="F26B43"/>
          </p15:clr>
        </p15:guide>
        <p15:guide id="12" pos="2696" userDrawn="1">
          <p15:clr>
            <a:srgbClr val="F26B43"/>
          </p15:clr>
        </p15:guide>
        <p15:guide id="13" pos="3165" userDrawn="1">
          <p15:clr>
            <a:srgbClr val="F26B43"/>
          </p15:clr>
        </p15:guide>
        <p15:guide id="14" pos="3300" userDrawn="1">
          <p15:clr>
            <a:srgbClr val="F26B43"/>
          </p15:clr>
        </p15:guide>
        <p15:guide id="15" pos="3772" userDrawn="1">
          <p15:clr>
            <a:srgbClr val="F26B43"/>
          </p15:clr>
        </p15:guide>
        <p15:guide id="16" pos="3908" userDrawn="1">
          <p15:clr>
            <a:srgbClr val="F26B43"/>
          </p15:clr>
        </p15:guide>
        <p15:guide id="17" pos="4377" userDrawn="1">
          <p15:clr>
            <a:srgbClr val="F26B43"/>
          </p15:clr>
        </p15:guide>
        <p15:guide id="18" pos="4512" userDrawn="1">
          <p15:clr>
            <a:srgbClr val="F26B43"/>
          </p15:clr>
        </p15:guide>
        <p15:guide id="19" pos="4985" userDrawn="1">
          <p15:clr>
            <a:srgbClr val="F26B43"/>
          </p15:clr>
        </p15:guide>
        <p15:guide id="20" pos="5118" userDrawn="1">
          <p15:clr>
            <a:srgbClr val="F26B43"/>
          </p15:clr>
        </p15:guide>
        <p15:guide id="21" pos="5589" userDrawn="1">
          <p15:clr>
            <a:srgbClr val="F26B43"/>
          </p15:clr>
        </p15:guide>
        <p15:guide id="22" pos="5726" userDrawn="1">
          <p15:clr>
            <a:srgbClr val="F26B43"/>
          </p15:clr>
        </p15:guide>
        <p15:guide id="23" pos="6195" userDrawn="1">
          <p15:clr>
            <a:srgbClr val="F26B43"/>
          </p15:clr>
        </p15:guide>
        <p15:guide id="24" pos="6332" userDrawn="1">
          <p15:clr>
            <a:srgbClr val="F26B43"/>
          </p15:clr>
        </p15:guide>
        <p15:guide id="25" pos="6801" userDrawn="1">
          <p15:clr>
            <a:srgbClr val="F26B43"/>
          </p15:clr>
        </p15:guide>
        <p15:guide id="26" pos="6938" userDrawn="1">
          <p15:clr>
            <a:srgbClr val="F26B43"/>
          </p15:clr>
        </p15:guide>
        <p15:guide id="27" orient="horz" pos="2160" userDrawn="1">
          <p15:clr>
            <a:srgbClr val="F26B43"/>
          </p15:clr>
        </p15:guide>
        <p15:guide id="28" orient="horz" pos="696" userDrawn="1">
          <p15:clr>
            <a:srgbClr val="F26B43"/>
          </p15:clr>
        </p15:guide>
        <p15:guide id="29" orient="horz" pos="1242" userDrawn="1">
          <p15:clr>
            <a:srgbClr val="F26B43"/>
          </p15:clr>
        </p15:guide>
        <p15:guide id="30" orient="horz" pos="10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5F56CF-2AEF-4193-83AF-48D8AA396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387" y="1107506"/>
            <a:ext cx="11325225" cy="60699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EABFE4-ED0F-4CD1-9EC3-8D558C175C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8153" y="1975652"/>
            <a:ext cx="11320460" cy="27614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5DE65F-AEC4-42F8-AE14-6CFCF7F12C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7438" y="431800"/>
            <a:ext cx="8439150" cy="3240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Организация научной работы в Экономическом управлении ВВГУ</a:t>
            </a:r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1CB045B0-C148-4BCB-A129-CADC19CDA1E7}"/>
              </a:ext>
            </a:extLst>
          </p:cNvPr>
          <p:cNvCxnSpPr/>
          <p:nvPr userDrawn="1"/>
        </p:nvCxnSpPr>
        <p:spPr>
          <a:xfrm>
            <a:off x="433388" y="866775"/>
            <a:ext cx="11325225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67A3D16-39A6-4274-A9C5-93E7CF98CB2C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=""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433388" y="431800"/>
            <a:ext cx="1266826" cy="316707"/>
          </a:xfrm>
          <a:prstGeom prst="rect">
            <a:avLst/>
          </a:prstGeom>
        </p:spPr>
      </p:pic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2FBF4B0D-EA14-48AB-B5D9-10C9891FBA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A99AE-6A35-4C1E-8082-A4A87B5CA521}" type="slidenum"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888A8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480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  <p:sldLayoutId id="2147483698" r:id="rId20"/>
    <p:sldLayoutId id="2147483699" r:id="rId21"/>
    <p:sldLayoutId id="2147483700" r:id="rId22"/>
    <p:sldLayoutId id="2147483701" r:id="rId23"/>
    <p:sldLayoutId id="2147483702" r:id="rId24"/>
    <p:sldLayoutId id="2147483703" r:id="rId25"/>
    <p:sldLayoutId id="2147483704" r:id="rId2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7">
          <p15:clr>
            <a:srgbClr val="F26B43"/>
          </p15:clr>
        </p15:guide>
        <p15:guide id="2" pos="7407">
          <p15:clr>
            <a:srgbClr val="F26B43"/>
          </p15:clr>
        </p15:guide>
        <p15:guide id="3" pos="273">
          <p15:clr>
            <a:srgbClr val="F26B43"/>
          </p15:clr>
        </p15:guide>
        <p15:guide id="4" orient="horz" pos="272">
          <p15:clr>
            <a:srgbClr val="F26B43"/>
          </p15:clr>
        </p15:guide>
        <p15:guide id="5" pos="879">
          <p15:clr>
            <a:srgbClr val="F26B43"/>
          </p15:clr>
        </p15:guide>
        <p15:guide id="6" pos="741">
          <p15:clr>
            <a:srgbClr val="F26B43"/>
          </p15:clr>
        </p15:guide>
        <p15:guide id="7" pos="1368">
          <p15:clr>
            <a:srgbClr val="F26B43"/>
          </p15:clr>
        </p15:guide>
        <p15:guide id="8" pos="1485">
          <p15:clr>
            <a:srgbClr val="F26B43"/>
          </p15:clr>
        </p15:guide>
        <p15:guide id="9" pos="1952">
          <p15:clr>
            <a:srgbClr val="F26B43"/>
          </p15:clr>
        </p15:guide>
        <p15:guide id="10" pos="2090">
          <p15:clr>
            <a:srgbClr val="F26B43"/>
          </p15:clr>
        </p15:guide>
        <p15:guide id="11" pos="2547">
          <p15:clr>
            <a:srgbClr val="F26B43"/>
          </p15:clr>
        </p15:guide>
        <p15:guide id="12" pos="2696">
          <p15:clr>
            <a:srgbClr val="F26B43"/>
          </p15:clr>
        </p15:guide>
        <p15:guide id="13" pos="3165">
          <p15:clr>
            <a:srgbClr val="F26B43"/>
          </p15:clr>
        </p15:guide>
        <p15:guide id="14" pos="3300">
          <p15:clr>
            <a:srgbClr val="F26B43"/>
          </p15:clr>
        </p15:guide>
        <p15:guide id="15" pos="3772">
          <p15:clr>
            <a:srgbClr val="F26B43"/>
          </p15:clr>
        </p15:guide>
        <p15:guide id="16" pos="3908">
          <p15:clr>
            <a:srgbClr val="F26B43"/>
          </p15:clr>
        </p15:guide>
        <p15:guide id="17" pos="4377">
          <p15:clr>
            <a:srgbClr val="F26B43"/>
          </p15:clr>
        </p15:guide>
        <p15:guide id="18" pos="4512">
          <p15:clr>
            <a:srgbClr val="F26B43"/>
          </p15:clr>
        </p15:guide>
        <p15:guide id="19" pos="4985">
          <p15:clr>
            <a:srgbClr val="F26B43"/>
          </p15:clr>
        </p15:guide>
        <p15:guide id="20" pos="5118">
          <p15:clr>
            <a:srgbClr val="F26B43"/>
          </p15:clr>
        </p15:guide>
        <p15:guide id="21" pos="5589">
          <p15:clr>
            <a:srgbClr val="F26B43"/>
          </p15:clr>
        </p15:guide>
        <p15:guide id="22" pos="5726">
          <p15:clr>
            <a:srgbClr val="F26B43"/>
          </p15:clr>
        </p15:guide>
        <p15:guide id="23" pos="6195">
          <p15:clr>
            <a:srgbClr val="F26B43"/>
          </p15:clr>
        </p15:guide>
        <p15:guide id="24" pos="6332">
          <p15:clr>
            <a:srgbClr val="F26B43"/>
          </p15:clr>
        </p15:guide>
        <p15:guide id="25" pos="6801">
          <p15:clr>
            <a:srgbClr val="F26B43"/>
          </p15:clr>
        </p15:guide>
        <p15:guide id="26" pos="6938">
          <p15:clr>
            <a:srgbClr val="F26B43"/>
          </p15:clr>
        </p15:guide>
        <p15:guide id="27" orient="horz" pos="2160">
          <p15:clr>
            <a:srgbClr val="F26B43"/>
          </p15:clr>
        </p15:guide>
        <p15:guide id="28" orient="horz" pos="696">
          <p15:clr>
            <a:srgbClr val="F26B43"/>
          </p15:clr>
        </p15:guide>
        <p15:guide id="29" orient="horz" pos="1242">
          <p15:clr>
            <a:srgbClr val="F26B43"/>
          </p15:clr>
        </p15:guide>
        <p15:guide id="30" orient="horz" pos="10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ovid.economy.gov.ru/" TargetMode="External"/><Relationship Id="rId2" Type="http://schemas.openxmlformats.org/officeDocument/2006/relationships/hyperlink" Target="https://cbr.ru/info_2020/" TargetMode="Externa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cbr.ru/Reception/" TargetMode="External"/><Relationship Id="rId5" Type="http://schemas.openxmlformats.org/officeDocument/2006/relationships/hyperlink" Target="https://&#1084;&#1086;&#1081;&#1073;&#1080;&#1079;&#1085;&#1077;&#1089;.&#1088;&#1092;/" TargetMode="External"/><Relationship Id="rId4" Type="http://schemas.openxmlformats.org/officeDocument/2006/relationships/hyperlink" Target="https://corpmsp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hyperlink" Target="http://government.ru/docs/39382/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svg"/><Relationship Id="rId5" Type="http://schemas.openxmlformats.org/officeDocument/2006/relationships/image" Target="../media/image6.png"/><Relationship Id="rId10" Type="http://schemas.openxmlformats.org/officeDocument/2006/relationships/image" Target="../media/image14.svg"/><Relationship Id="rId4" Type="http://schemas.openxmlformats.org/officeDocument/2006/relationships/hyperlink" Target="http://government.ru/docs/all/127053/" TargetMode="Externa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hyperlink" Target="http://government.ru/docs/39382/" TargetMode="External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svg"/><Relationship Id="rId5" Type="http://schemas.openxmlformats.org/officeDocument/2006/relationships/image" Target="../media/image9.png"/><Relationship Id="rId4" Type="http://schemas.openxmlformats.org/officeDocument/2006/relationships/hyperlink" Target="http://government.ru/docs/all/127053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444019" y="3564325"/>
            <a:ext cx="5283486" cy="2117725"/>
          </a:xfrm>
        </p:spPr>
        <p:txBody>
          <a:bodyPr/>
          <a:lstStyle/>
          <a:p>
            <a:r>
              <a:rPr lang="ru-RU" sz="2500" dirty="0"/>
              <a:t>КРЕДИТНЫЕ Программы поддержки </a:t>
            </a:r>
            <a:r>
              <a:rPr lang="ru-RU" sz="2500" dirty="0" smtClean="0"/>
              <a:t>МСП</a:t>
            </a:r>
            <a:r>
              <a:rPr lang="en-US" sz="2500" dirty="0"/>
              <a:t/>
            </a:r>
            <a:br>
              <a:rPr lang="en-US" sz="2500" dirty="0"/>
            </a:br>
            <a:r>
              <a:rPr lang="ru-RU" sz="2500" dirty="0"/>
              <a:t>в условиях пандемии </a:t>
            </a:r>
            <a:r>
              <a:rPr lang="ru-RU" sz="2500" dirty="0" err="1"/>
              <a:t>коронавирусной</a:t>
            </a:r>
            <a:r>
              <a:rPr lang="ru-RU" sz="2500" dirty="0"/>
              <a:t> </a:t>
            </a:r>
            <a:r>
              <a:rPr lang="ru-RU" sz="2500" dirty="0" smtClean="0"/>
              <a:t>инфекции</a:t>
            </a:r>
          </a:p>
          <a:p>
            <a:endParaRPr lang="ru-RU" sz="2500" dirty="0"/>
          </a:p>
          <a:p>
            <a:r>
              <a:rPr lang="ru-RU" sz="1800" dirty="0" smtClean="0"/>
              <a:t>Управляющий Отделением Южно-Сахалинск ДГУ Банка России </a:t>
            </a:r>
          </a:p>
          <a:p>
            <a:r>
              <a:rPr lang="ru-RU" sz="1800" dirty="0" smtClean="0"/>
              <a:t>В.А. Апанасенко</a:t>
            </a:r>
            <a:endParaRPr lang="ru-RU" sz="1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1"/>
          </p:nvPr>
        </p:nvSpPr>
        <p:spPr>
          <a:xfrm>
            <a:off x="534886" y="6398071"/>
            <a:ext cx="4062411" cy="276197"/>
          </a:xfrm>
        </p:spPr>
        <p:txBody>
          <a:bodyPr/>
          <a:lstStyle/>
          <a:p>
            <a:r>
              <a:rPr lang="ru-RU" dirty="0"/>
              <a:t>2020 г.</a:t>
            </a:r>
          </a:p>
        </p:txBody>
      </p:sp>
    </p:spTree>
    <p:extLst>
      <p:ext uri="{BB962C8B-B14F-4D97-AF65-F5344CB8AC3E}">
        <p14:creationId xmlns:p14="http://schemas.microsoft.com/office/powerpoint/2010/main" val="3680409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DD1FC18-5A99-4B74-994F-BB26379F70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289" y="4471640"/>
            <a:ext cx="3614504" cy="2303463"/>
          </a:xfrm>
        </p:spPr>
        <p:txBody>
          <a:bodyPr/>
          <a:lstStyle/>
          <a:p>
            <a:r>
              <a:rPr lang="ru-RU" sz="1800" b="1" dirty="0">
                <a:solidFill>
                  <a:schemeClr val="bg1"/>
                </a:solidFill>
              </a:rPr>
              <a:t>Больше информации на </a:t>
            </a:r>
          </a:p>
          <a:p>
            <a:r>
              <a:rPr lang="en-US" sz="16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cbr.ru/info_2020/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covid.economy.gov.ru/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corpmsp.ru/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dirty="0" err="1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мойбизнес.рф</a:t>
            </a:r>
            <a:r>
              <a:rPr lang="ru-RU" sz="16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/</a:t>
            </a:r>
            <a:endParaRPr lang="ru-RU" sz="1600" dirty="0">
              <a:solidFill>
                <a:schemeClr val="bg1"/>
              </a:solidFill>
            </a:endParaRPr>
          </a:p>
          <a:p>
            <a:endParaRPr lang="ru-RU" sz="1600" b="1" dirty="0">
              <a:solidFill>
                <a:schemeClr val="bg1"/>
              </a:solidFill>
            </a:endParaRPr>
          </a:p>
          <a:p>
            <a:endParaRPr lang="ru-RU" sz="1600" b="1" dirty="0">
              <a:solidFill>
                <a:schemeClr val="bg1"/>
              </a:solidFill>
            </a:endParaRPr>
          </a:p>
          <a:p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7114A4C-1BC7-4D53-B5B8-7B6D99C9F0C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47463" y="431800"/>
            <a:ext cx="744537" cy="323850"/>
          </a:xfrm>
          <a:prstGeom prst="rect">
            <a:avLst/>
          </a:prstGeom>
        </p:spPr>
        <p:txBody>
          <a:bodyPr/>
          <a:lstStyle/>
          <a:p>
            <a:fld id="{10AA99AE-6A35-4C1E-8082-A4A87B5CA521}" type="slidenum">
              <a:rPr lang="ru-RU" smtClean="0"/>
              <a:t>10</a:t>
            </a:fld>
            <a:endParaRPr lang="ru-RU"/>
          </a:p>
        </p:txBody>
      </p:sp>
      <p:sp>
        <p:nvSpPr>
          <p:cNvPr id="6" name="Текст 4">
            <a:extLst>
              <a:ext uri="{FF2B5EF4-FFF2-40B4-BE49-F238E27FC236}">
                <a16:creationId xmlns:a16="http://schemas.microsoft.com/office/drawing/2014/main" id="{729D62AD-6ABE-4EC8-993F-ED978E38C1D7}"/>
              </a:ext>
            </a:extLst>
          </p:cNvPr>
          <p:cNvSpPr txBox="1">
            <a:spLocks/>
          </p:cNvSpPr>
          <p:nvPr/>
        </p:nvSpPr>
        <p:spPr>
          <a:xfrm>
            <a:off x="7942433" y="4471640"/>
            <a:ext cx="3816178" cy="238636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kern="1200" cap="none" spc="30" baseline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b="1" dirty="0">
              <a:solidFill>
                <a:schemeClr val="bg1"/>
              </a:solidFill>
            </a:endParaRPr>
          </a:p>
          <a:p>
            <a:endParaRPr lang="ru-RU" sz="1800" b="1" dirty="0">
              <a:solidFill>
                <a:schemeClr val="bg1"/>
              </a:solidFill>
            </a:endParaRPr>
          </a:p>
          <a:p>
            <a:r>
              <a:rPr lang="ru-RU" sz="1800" dirty="0">
                <a:solidFill>
                  <a:schemeClr val="bg1"/>
                </a:solidFill>
              </a:rPr>
              <a:t>Горячая линия Банка России</a:t>
            </a:r>
          </a:p>
          <a:p>
            <a:r>
              <a:rPr lang="ru-RU" sz="1800" b="1" dirty="0">
                <a:solidFill>
                  <a:schemeClr val="bg1"/>
                </a:solidFill>
              </a:rPr>
              <a:t>8 (800) 300 3000</a:t>
            </a:r>
          </a:p>
          <a:p>
            <a:r>
              <a:rPr lang="ru-RU" sz="1800" dirty="0">
                <a:solidFill>
                  <a:schemeClr val="bg1"/>
                </a:solidFill>
              </a:rPr>
              <a:t>Интернет-приемная</a:t>
            </a:r>
          </a:p>
          <a:p>
            <a:r>
              <a:rPr lang="en-US" sz="1800" b="1" u="sng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cbr.ru/Reception/</a:t>
            </a:r>
            <a:endParaRPr lang="ru-RU" sz="1800" b="1" u="sng" dirty="0">
              <a:solidFill>
                <a:schemeClr val="bg1"/>
              </a:solidFill>
            </a:endParaRPr>
          </a:p>
          <a:p>
            <a:endParaRPr lang="ru-RU" sz="1600" b="1" u="sng" dirty="0">
              <a:solidFill>
                <a:schemeClr val="bg1"/>
              </a:solidFill>
            </a:endParaRPr>
          </a:p>
          <a:p>
            <a:endParaRPr lang="ru-RU" sz="1600" b="1" dirty="0">
              <a:solidFill>
                <a:schemeClr val="bg1"/>
              </a:solidFill>
            </a:endParaRPr>
          </a:p>
          <a:p>
            <a:endParaRPr lang="ru-RU" sz="1600" b="1" dirty="0">
              <a:solidFill>
                <a:schemeClr val="bg1"/>
              </a:solidFill>
            </a:endParaRPr>
          </a:p>
          <a:p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027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A055FD59-B0DF-4887-8244-A532891E4C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0713" y="3690974"/>
            <a:ext cx="5800208" cy="2117725"/>
          </a:xfrm>
        </p:spPr>
        <p:txBody>
          <a:bodyPr/>
          <a:lstStyle/>
          <a:p>
            <a:r>
              <a:rPr lang="ru-RU" dirty="0"/>
              <a:t>Программы отсрочки платежей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155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39212" y="468145"/>
            <a:ext cx="9801803" cy="277814"/>
          </a:xfrm>
        </p:spPr>
        <p:txBody>
          <a:bodyPr/>
          <a:lstStyle/>
          <a:p>
            <a:r>
              <a:rPr lang="ru-RU" sz="1800" dirty="0"/>
              <a:t>Программы отсрочки платежей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FCA78CF9-868A-4CC2-B204-A8DE0383B483}"/>
              </a:ext>
            </a:extLst>
          </p:cNvPr>
          <p:cNvGrpSpPr/>
          <p:nvPr/>
        </p:nvGrpSpPr>
        <p:grpSpPr>
          <a:xfrm>
            <a:off x="197457" y="3995905"/>
            <a:ext cx="11325224" cy="688185"/>
            <a:chOff x="433387" y="1709812"/>
            <a:chExt cx="11325224" cy="1000183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1A904A8B-AFE5-4DC2-B137-19C336E21199}"/>
                </a:ext>
              </a:extLst>
            </p:cNvPr>
            <p:cNvSpPr/>
            <p:nvPr/>
          </p:nvSpPr>
          <p:spPr>
            <a:xfrm>
              <a:off x="433387" y="1825624"/>
              <a:ext cx="11325224" cy="78609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2000" b="1" dirty="0">
                <a:solidFill>
                  <a:schemeClr val="accent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E71206B9-1ADB-414F-9F94-C2529303F796}"/>
                </a:ext>
              </a:extLst>
            </p:cNvPr>
            <p:cNvSpPr/>
            <p:nvPr/>
          </p:nvSpPr>
          <p:spPr>
            <a:xfrm>
              <a:off x="3197053" y="1709812"/>
              <a:ext cx="7890012" cy="100018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>
                  <a:solidFill>
                    <a:srgbClr val="0082BB"/>
                  </a:solidFill>
                </a:rPr>
                <a:t>Для малых и средних предприятий из </a:t>
              </a:r>
              <a:r>
                <a:rPr lang="ru-RU" sz="2000" b="1" dirty="0">
                  <a:solidFill>
                    <a:schemeClr val="tx1"/>
                  </a:solidFill>
                  <a:hlinkClick r:id="rId3"/>
                </a:rPr>
                <a:t>наиболее пострадавших отраслей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7A79E24-B7AD-470E-8603-FCF6A3A685E0}"/>
              </a:ext>
            </a:extLst>
          </p:cNvPr>
          <p:cNvSpPr/>
          <p:nvPr/>
        </p:nvSpPr>
        <p:spPr>
          <a:xfrm>
            <a:off x="1311057" y="3011033"/>
            <a:ext cx="11325224" cy="5408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72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BAB71C1-7796-ED4C-96F4-84399C180399}"/>
              </a:ext>
            </a:extLst>
          </p:cNvPr>
          <p:cNvGrpSpPr/>
          <p:nvPr/>
        </p:nvGrpSpPr>
        <p:grpSpPr>
          <a:xfrm>
            <a:off x="2942383" y="4901253"/>
            <a:ext cx="10378047" cy="1567221"/>
            <a:chOff x="634400" y="4756132"/>
            <a:chExt cx="10378047" cy="1567221"/>
          </a:xfrm>
        </p:grpSpPr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E84175FA-ED1B-430E-8957-116EB9ED4D8F}"/>
                </a:ext>
              </a:extLst>
            </p:cNvPr>
            <p:cNvSpPr/>
            <p:nvPr/>
          </p:nvSpPr>
          <p:spPr>
            <a:xfrm>
              <a:off x="634400" y="4756132"/>
              <a:ext cx="10378047" cy="4096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>
                  <a:solidFill>
                    <a:srgbClr val="0082BB"/>
                  </a:solidFill>
                </a:rPr>
                <a:t>Как получить?</a:t>
              </a:r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4D679971-EC24-450F-ABE7-BB1F2C07953C}"/>
                </a:ext>
              </a:extLst>
            </p:cNvPr>
            <p:cNvSpPr/>
            <p:nvPr/>
          </p:nvSpPr>
          <p:spPr>
            <a:xfrm>
              <a:off x="644176" y="5158081"/>
              <a:ext cx="7652505" cy="65235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dirty="0">
                  <a:solidFill>
                    <a:schemeClr val="tx1"/>
                  </a:solidFill>
                </a:rPr>
                <a:t>Направить заявление своему кредитору (банку, </a:t>
              </a:r>
              <a:r>
                <a:rPr lang="ru-RU" dirty="0" err="1">
                  <a:solidFill>
                    <a:schemeClr val="tx1"/>
                  </a:solidFill>
                </a:rPr>
                <a:t>микрофинансовой</a:t>
              </a:r>
              <a:r>
                <a:rPr lang="ru-RU" dirty="0">
                  <a:solidFill>
                    <a:schemeClr val="tx1"/>
                  </a:solidFill>
                </a:rPr>
                <a:t> организации, кредитному потребительскому кооперативу)</a:t>
              </a:r>
              <a:endParaRPr lang="ru-RU" dirty="0">
                <a:solidFill>
                  <a:srgbClr val="0082BB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20634A5-80A8-49CF-A8F9-115A596674F1}"/>
                </a:ext>
              </a:extLst>
            </p:cNvPr>
            <p:cNvSpPr txBox="1"/>
            <p:nvPr/>
          </p:nvSpPr>
          <p:spPr>
            <a:xfrm>
              <a:off x="644176" y="5954021"/>
              <a:ext cx="91116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i="1" dirty="0">
                  <a:solidFill>
                    <a:srgbClr val="535A62"/>
                  </a:solidFill>
                </a:rPr>
                <a:t>Подробнее в </a:t>
              </a:r>
              <a:r>
                <a:rPr lang="ru-RU" i="1" dirty="0">
                  <a:solidFill>
                    <a:srgbClr val="0082BB"/>
                  </a:solidFill>
                  <a:hlinkClick r:id="rId4">
                    <a:extLst>
                      <a:ext uri="{A12FA001-AC4F-418D-AE19-62706E023703}">
                        <ahyp:hlinkClr xmlns="" xmlns:ahyp="http://schemas.microsoft.com/office/drawing/2018/hyperlinkcolor" val="tx"/>
                      </a:ext>
                    </a:extLst>
                  </a:hlinkClick>
                </a:rPr>
                <a:t>Федеральном законе от 03.04.2020 № 106-ФЗ</a:t>
              </a:r>
              <a:endParaRPr lang="en-US" i="1" dirty="0">
                <a:solidFill>
                  <a:srgbClr val="0082BB"/>
                </a:solidFill>
              </a:endParaRPr>
            </a:p>
          </p:txBody>
        </p:sp>
      </p:grpSp>
      <p:sp>
        <p:nvSpPr>
          <p:cNvPr id="30" name="Номер слайда 5">
            <a:extLst>
              <a:ext uri="{FF2B5EF4-FFF2-40B4-BE49-F238E27FC236}">
                <a16:creationId xmlns:a16="http://schemas.microsoft.com/office/drawing/2014/main" id="{90BECE29-31BA-4458-AE93-BF25831DE4F1}"/>
              </a:ext>
            </a:extLst>
          </p:cNvPr>
          <p:cNvSpPr txBox="1">
            <a:spLocks/>
          </p:cNvSpPr>
          <p:nvPr/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0AA99AE-6A35-4C1E-8082-A4A87B5CA521}" type="slidenum">
              <a:rPr lang="ru-RU" smtClean="0"/>
              <a:pPr/>
              <a:t>3</a:t>
            </a:fld>
            <a:endParaRPr lang="ru-RU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C0ECA6E-C16A-1F42-9424-284B0C56045D}"/>
              </a:ext>
            </a:extLst>
          </p:cNvPr>
          <p:cNvGrpSpPr/>
          <p:nvPr/>
        </p:nvGrpSpPr>
        <p:grpSpPr>
          <a:xfrm>
            <a:off x="2934340" y="1264208"/>
            <a:ext cx="10378047" cy="2107306"/>
            <a:chOff x="1512277" y="2650395"/>
            <a:chExt cx="10378047" cy="2107306"/>
          </a:xfrm>
        </p:grpSpPr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622258BA-1B11-426B-8A90-E632943D2D9B}"/>
                </a:ext>
              </a:extLst>
            </p:cNvPr>
            <p:cNvSpPr/>
            <p:nvPr/>
          </p:nvSpPr>
          <p:spPr>
            <a:xfrm>
              <a:off x="1512277" y="2650395"/>
              <a:ext cx="10378047" cy="4036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200" b="1" dirty="0">
                  <a:solidFill>
                    <a:schemeClr val="accent5"/>
                  </a:solidFill>
                </a:rPr>
                <a:t>Кредитные каникулы</a:t>
              </a:r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5CF4B77A-B3C1-4427-831D-BAD9D3EFBB0C}"/>
                </a:ext>
              </a:extLst>
            </p:cNvPr>
            <p:cNvSpPr/>
            <p:nvPr/>
          </p:nvSpPr>
          <p:spPr>
            <a:xfrm>
              <a:off x="1520320" y="2882339"/>
              <a:ext cx="8598536" cy="88631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2020"/>
                </a:lnSpc>
              </a:pPr>
              <a:r>
                <a:rPr lang="ru-RU" dirty="0">
                  <a:solidFill>
                    <a:schemeClr val="tx1"/>
                  </a:solidFill>
                </a:rPr>
                <a:t>отсрочка платежа на срок до 6 месяцев</a:t>
              </a:r>
            </a:p>
            <a:p>
              <a:pPr>
                <a:lnSpc>
                  <a:spcPts val="2020"/>
                </a:lnSpc>
              </a:pPr>
              <a:r>
                <a:rPr lang="ru-RU" dirty="0">
                  <a:solidFill>
                    <a:schemeClr val="tx1"/>
                  </a:solidFill>
                </a:rPr>
                <a:t>проценты во время льготного периода начисляются в полном объеме</a:t>
              </a:r>
            </a:p>
          </p:txBody>
        </p:sp>
        <p:sp>
          <p:nvSpPr>
            <p:cNvPr id="31" name="Прямоугольник 20">
              <a:extLst>
                <a:ext uri="{FF2B5EF4-FFF2-40B4-BE49-F238E27FC236}">
                  <a16:creationId xmlns:a16="http://schemas.microsoft.com/office/drawing/2014/main" id="{632EF63F-CB30-B943-BD6C-FEE42DE1DF58}"/>
                </a:ext>
              </a:extLst>
            </p:cNvPr>
            <p:cNvSpPr/>
            <p:nvPr/>
          </p:nvSpPr>
          <p:spPr>
            <a:xfrm>
              <a:off x="1512277" y="4195314"/>
              <a:ext cx="9988802" cy="5623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spcAft>
                  <a:spcPts val="400"/>
                </a:spcAft>
                <a:buClr>
                  <a:srgbClr val="0082BB"/>
                </a:buClr>
              </a:pPr>
              <a:r>
                <a:rPr lang="ru-RU" b="1" dirty="0">
                  <a:solidFill>
                    <a:schemeClr val="tx1"/>
                  </a:solidFill>
                </a:rPr>
                <a:t>во время льготного периода не допускается:</a:t>
              </a:r>
            </a:p>
            <a:p>
              <a:pPr marL="285750" indent="-285750" algn="just">
                <a:spcAft>
                  <a:spcPts val="400"/>
                </a:spcAft>
                <a:buClr>
                  <a:srgbClr val="0082BB"/>
                </a:buClr>
                <a:buFont typeface="Arial" panose="020B0604020202020204" pitchFamily="34" charset="0"/>
                <a:buChar char="•"/>
              </a:pPr>
              <a:r>
                <a:rPr lang="ru-RU" dirty="0">
                  <a:solidFill>
                    <a:schemeClr val="tx1"/>
                  </a:solidFill>
                </a:rPr>
                <a:t>начисление штрафов и пени</a:t>
              </a:r>
            </a:p>
            <a:p>
              <a:pPr marL="285750" indent="-285750" algn="just">
                <a:spcAft>
                  <a:spcPts val="400"/>
                </a:spcAft>
                <a:buClr>
                  <a:srgbClr val="0082BB"/>
                </a:buClr>
                <a:buFont typeface="Arial" panose="020B0604020202020204" pitchFamily="34" charset="0"/>
                <a:buChar char="•"/>
              </a:pPr>
              <a:r>
                <a:rPr lang="ru-RU" dirty="0">
                  <a:solidFill>
                    <a:schemeClr val="tx1"/>
                  </a:solidFill>
                </a:rPr>
                <a:t>требование досрочного погашения</a:t>
              </a:r>
            </a:p>
            <a:p>
              <a:pPr marL="285750" indent="-285750" algn="just">
                <a:spcAft>
                  <a:spcPts val="400"/>
                </a:spcAft>
                <a:buClr>
                  <a:srgbClr val="0082BB"/>
                </a:buClr>
                <a:buFont typeface="Arial" panose="020B0604020202020204" pitchFamily="34" charset="0"/>
                <a:buChar char="•"/>
              </a:pPr>
              <a:r>
                <a:rPr lang="ru-RU" dirty="0">
                  <a:solidFill>
                    <a:schemeClr val="tx1"/>
                  </a:solidFill>
                </a:rPr>
                <a:t>обращение взыскания на предмет залога</a:t>
              </a:r>
            </a:p>
            <a:p>
              <a:pPr marL="285750" indent="-285750" algn="just">
                <a:spcAft>
                  <a:spcPts val="400"/>
                </a:spcAft>
                <a:buClr>
                  <a:srgbClr val="0082BB"/>
                </a:buClr>
                <a:buFont typeface="Arial" panose="020B0604020202020204" pitchFamily="34" charset="0"/>
                <a:buChar char="•"/>
              </a:pPr>
              <a:r>
                <a:rPr lang="ru-RU" dirty="0">
                  <a:solidFill>
                    <a:schemeClr val="tx1"/>
                  </a:solidFill>
                </a:rPr>
                <a:t>Период для начала каникул: с 1 апреля по 30 сентября 2020 </a:t>
              </a:r>
            </a:p>
          </p:txBody>
        </p:sp>
      </p:grpSp>
      <p:pic>
        <p:nvPicPr>
          <p:cNvPr id="20" name="Graphic 31">
            <a:extLst>
              <a:ext uri="{FF2B5EF4-FFF2-40B4-BE49-F238E27FC236}">
                <a16:creationId xmlns:a16="http://schemas.microsoft.com/office/drawing/2014/main" id="{EC07BD94-23B6-8E41-85D3-8DA14B512F4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48662" y="4010449"/>
            <a:ext cx="612000" cy="612000"/>
          </a:xfrm>
          <a:prstGeom prst="rect">
            <a:avLst/>
          </a:prstGeom>
        </p:spPr>
      </p:pic>
      <p:pic>
        <p:nvPicPr>
          <p:cNvPr id="21" name="Graphic 35">
            <a:extLst>
              <a:ext uri="{FF2B5EF4-FFF2-40B4-BE49-F238E27FC236}">
                <a16:creationId xmlns:a16="http://schemas.microsoft.com/office/drawing/2014/main" id="{533CDD09-E5F1-154E-9E71-36C11E437E8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86164" y="4895131"/>
            <a:ext cx="559279" cy="559279"/>
          </a:xfrm>
          <a:prstGeom prst="rect">
            <a:avLst/>
          </a:prstGeom>
        </p:spPr>
      </p:pic>
      <p:pic>
        <p:nvPicPr>
          <p:cNvPr id="22" name="Graphic 33">
            <a:extLst>
              <a:ext uri="{FF2B5EF4-FFF2-40B4-BE49-F238E27FC236}">
                <a16:creationId xmlns:a16="http://schemas.microsoft.com/office/drawing/2014/main" id="{6DF8EDCE-563B-3C40-9BF0-65BBE0C2BA7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711727" y="1311726"/>
            <a:ext cx="612000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772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39212" y="468145"/>
            <a:ext cx="9801803" cy="277814"/>
          </a:xfrm>
        </p:spPr>
        <p:txBody>
          <a:bodyPr/>
          <a:lstStyle/>
          <a:p>
            <a:r>
              <a:rPr lang="ru-RU" sz="1800" dirty="0"/>
              <a:t>Программы отсрочки платежей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FCA78CF9-868A-4CC2-B204-A8DE0383B483}"/>
              </a:ext>
            </a:extLst>
          </p:cNvPr>
          <p:cNvGrpSpPr/>
          <p:nvPr/>
        </p:nvGrpSpPr>
        <p:grpSpPr>
          <a:xfrm>
            <a:off x="2122337" y="1266624"/>
            <a:ext cx="11325224" cy="1044453"/>
            <a:chOff x="433387" y="1825624"/>
            <a:chExt cx="11325224" cy="1517970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1A904A8B-AFE5-4DC2-B137-19C336E21199}"/>
                </a:ext>
              </a:extLst>
            </p:cNvPr>
            <p:cNvSpPr/>
            <p:nvPr/>
          </p:nvSpPr>
          <p:spPr>
            <a:xfrm>
              <a:off x="433387" y="1825624"/>
              <a:ext cx="11325224" cy="78609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7200" b="1" dirty="0">
                <a:solidFill>
                  <a:schemeClr val="accent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7EDA73BF-AB6D-42A7-8E18-4E14E0AC5520}"/>
                </a:ext>
              </a:extLst>
            </p:cNvPr>
            <p:cNvSpPr/>
            <p:nvPr/>
          </p:nvSpPr>
          <p:spPr>
            <a:xfrm>
              <a:off x="730858" y="1930146"/>
              <a:ext cx="10378047" cy="64070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200" b="1" dirty="0">
                  <a:solidFill>
                    <a:srgbClr val="0082BB"/>
                  </a:solidFill>
                </a:rPr>
                <a:t>Особенности для индивидуальных предпринимателей</a:t>
              </a:r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E71206B9-1ADB-414F-9F94-C2529303F796}"/>
                </a:ext>
              </a:extLst>
            </p:cNvPr>
            <p:cNvSpPr/>
            <p:nvPr/>
          </p:nvSpPr>
          <p:spPr>
            <a:xfrm>
              <a:off x="730858" y="2343411"/>
              <a:ext cx="9328452" cy="100018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dirty="0">
                  <a:solidFill>
                    <a:schemeClr val="tx1"/>
                  </a:solidFill>
                </a:rPr>
                <a:t>Можно получить кредитные каникулы как физическое лицо или так же, как МСП</a:t>
              </a:r>
            </a:p>
          </p:txBody>
        </p:sp>
      </p:grp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7A79E24-B7AD-470E-8603-FCF6A3A685E0}"/>
              </a:ext>
            </a:extLst>
          </p:cNvPr>
          <p:cNvSpPr/>
          <p:nvPr/>
        </p:nvSpPr>
        <p:spPr>
          <a:xfrm>
            <a:off x="2116747" y="3199668"/>
            <a:ext cx="11325224" cy="5408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72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30" name="Номер слайда 5">
            <a:extLst>
              <a:ext uri="{FF2B5EF4-FFF2-40B4-BE49-F238E27FC236}">
                <a16:creationId xmlns:a16="http://schemas.microsoft.com/office/drawing/2014/main" id="{90BECE29-31BA-4458-AE93-BF25831DE4F1}"/>
              </a:ext>
            </a:extLst>
          </p:cNvPr>
          <p:cNvSpPr txBox="1">
            <a:spLocks/>
          </p:cNvSpPr>
          <p:nvPr/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0AA99AE-6A35-4C1E-8082-A4A87B5CA521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DFA827-0CBA-AC4D-A4F3-F023D554A0C2}"/>
              </a:ext>
            </a:extLst>
          </p:cNvPr>
          <p:cNvSpPr txBox="1"/>
          <p:nvPr/>
        </p:nvSpPr>
        <p:spPr>
          <a:xfrm>
            <a:off x="2453119" y="2265736"/>
            <a:ext cx="9077819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082BB"/>
              </a:buClr>
              <a:buFont typeface="Arial" panose="020B0604020202020204" pitchFamily="34" charset="0"/>
              <a:buChar char="•"/>
            </a:pPr>
            <a:r>
              <a:rPr lang="ru-RU" dirty="0"/>
              <a:t>как МСП – работа в </a:t>
            </a:r>
            <a:r>
              <a:rPr lang="ru-RU" dirty="0">
                <a:hlinkClick r:id="rId3"/>
              </a:rPr>
              <a:t>наиболее пострадавшей отрасли</a:t>
            </a:r>
            <a:endParaRPr lang="ru-RU" dirty="0"/>
          </a:p>
          <a:p>
            <a:pPr marL="285750" indent="-285750">
              <a:spcAft>
                <a:spcPts val="600"/>
              </a:spcAft>
              <a:buClr>
                <a:srgbClr val="0082BB"/>
              </a:buClr>
              <a:buFont typeface="Arial" panose="020B0604020202020204" pitchFamily="34" charset="0"/>
              <a:buChar char="•"/>
            </a:pPr>
            <a:r>
              <a:rPr lang="ru-RU" dirty="0"/>
              <a:t>как физлицо – сокращение дохода не менее 30% по сравнению со среднемесячным доходом в 2019 году, первоначальная сумма кредита не более 300 тыс. рублей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D06E72-B82A-2C4F-A329-3CFEB0A995EE}"/>
              </a:ext>
            </a:extLst>
          </p:cNvPr>
          <p:cNvSpPr txBox="1"/>
          <p:nvPr/>
        </p:nvSpPr>
        <p:spPr>
          <a:xfrm>
            <a:off x="2505206" y="3579482"/>
            <a:ext cx="8507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Можно выбрать сокращение размера платежей на льготный период вместо их отсрочки</a:t>
            </a:r>
          </a:p>
        </p:txBody>
      </p:sp>
      <p:sp>
        <p:nvSpPr>
          <p:cNvPr id="22" name="Прямоугольник 5">
            <a:extLst>
              <a:ext uri="{FF2B5EF4-FFF2-40B4-BE49-F238E27FC236}">
                <a16:creationId xmlns:a16="http://schemas.microsoft.com/office/drawing/2014/main" id="{9BFA2EB2-1594-3E4E-B415-7FAFF38A96B6}"/>
              </a:ext>
            </a:extLst>
          </p:cNvPr>
          <p:cNvSpPr/>
          <p:nvPr/>
        </p:nvSpPr>
        <p:spPr>
          <a:xfrm>
            <a:off x="2453119" y="4436910"/>
            <a:ext cx="10378047" cy="440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b="1" dirty="0">
                <a:solidFill>
                  <a:srgbClr val="0082BB"/>
                </a:solidFill>
              </a:rPr>
              <a:t>Если предприятие не удовлетворяет требованиям 106-ФЗ</a:t>
            </a:r>
          </a:p>
        </p:txBody>
      </p:sp>
      <p:sp>
        <p:nvSpPr>
          <p:cNvPr id="24" name="Прямоугольник 6">
            <a:extLst>
              <a:ext uri="{FF2B5EF4-FFF2-40B4-BE49-F238E27FC236}">
                <a16:creationId xmlns:a16="http://schemas.microsoft.com/office/drawing/2014/main" id="{5F511932-C06F-CA4C-B399-1E218FC9F3AD}"/>
              </a:ext>
            </a:extLst>
          </p:cNvPr>
          <p:cNvSpPr/>
          <p:nvPr/>
        </p:nvSpPr>
        <p:spPr>
          <a:xfrm>
            <a:off x="2462507" y="4907369"/>
            <a:ext cx="9243054" cy="6881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Обратиться </a:t>
            </a:r>
            <a:r>
              <a:rPr lang="ru-RU" dirty="0">
                <a:solidFill>
                  <a:schemeClr val="tx1"/>
                </a:solidFill>
              </a:rPr>
              <a:t>к своему кредитору за реструктуризацией по его собственной программе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D95E9B9-2168-4C45-88D7-DBD43D71679B}"/>
              </a:ext>
            </a:extLst>
          </p:cNvPr>
          <p:cNvSpPr txBox="1"/>
          <p:nvPr/>
        </p:nvSpPr>
        <p:spPr>
          <a:xfrm>
            <a:off x="2453119" y="5929556"/>
            <a:ext cx="857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rgbClr val="535A62"/>
                </a:solidFill>
              </a:rPr>
              <a:t>Подробнее в </a:t>
            </a:r>
            <a:r>
              <a:rPr lang="ru-RU" i="1" dirty="0">
                <a:solidFill>
                  <a:srgbClr val="0082BB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Федеральном законе от 03.04.2020 № 106-ФЗ</a:t>
            </a:r>
            <a:endParaRPr lang="en-US" i="1" dirty="0">
              <a:solidFill>
                <a:srgbClr val="0082BB"/>
              </a:solidFill>
            </a:endParaRP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64D0F9C2-6A36-7C4C-B34E-81243A859F4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8191" y="1291547"/>
            <a:ext cx="1031911" cy="1031911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752810B3-3CC1-2745-A0F0-1FB8F80E355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85737" y="4407850"/>
            <a:ext cx="983547" cy="98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562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id="{0572AAF4-13F6-465B-96F3-DF45D65EA8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8678" y="4224867"/>
            <a:ext cx="6681519" cy="2199746"/>
          </a:xfrm>
        </p:spPr>
        <p:txBody>
          <a:bodyPr/>
          <a:lstStyle/>
          <a:p>
            <a:pPr marL="0" indent="0">
              <a:buNone/>
            </a:pPr>
            <a:r>
              <a:rPr lang="ru-RU" sz="2400" cap="none" dirty="0"/>
              <a:t>МОНИТОРИНГ РЕСТРУКТУРИЗАЦИИ КРЕДИТОВ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87EFEC-CF0F-4A0E-B8A1-591C82D797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8678" y="6148416"/>
            <a:ext cx="4592638" cy="276197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Июнь </a:t>
            </a:r>
            <a:r>
              <a:rPr lang="ru-RU" sz="2000" dirty="0"/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1350265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C7245-42DB-42DD-A6F0-91BD6019F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9563" y="469381"/>
            <a:ext cx="8455721" cy="352105"/>
          </a:xfrm>
        </p:spPr>
        <p:txBody>
          <a:bodyPr/>
          <a:lstStyle/>
          <a:p>
            <a:r>
              <a:rPr lang="ru-RU" sz="1600" dirty="0">
                <a:solidFill>
                  <a:srgbClr val="0082BB"/>
                </a:solidFill>
              </a:rPr>
              <a:t>Реструктуризация задолженности субъектов </a:t>
            </a:r>
            <a:r>
              <a:rPr lang="ru-RU" sz="1600" dirty="0" smtClean="0">
                <a:solidFill>
                  <a:srgbClr val="0082BB"/>
                </a:solidFill>
              </a:rPr>
              <a:t>МСП в Сахалинской области</a:t>
            </a:r>
            <a:endParaRPr lang="ru-RU" sz="1600" dirty="0">
              <a:solidFill>
                <a:srgbClr val="0082BB"/>
              </a:solidFill>
              <a:ea typeface="+mn-ea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F1C3DD-7C22-42CA-9FDD-F8A0A25A3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80551" y="881060"/>
            <a:ext cx="11317604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ru-RU" b="1" dirty="0">
                <a:solidFill>
                  <a:srgbClr val="0082BB"/>
                </a:solidFill>
              </a:rPr>
              <a:t>Обращения субъектов МСП об изменении условий кредитных договоров (реструктуризации)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just">
              <a:lnSpc>
                <a:spcPct val="130000"/>
              </a:lnSpc>
            </a:pPr>
            <a:r>
              <a:rPr lang="ru-RU" sz="1400" dirty="0"/>
              <a:t>за 20.03. - </a:t>
            </a:r>
            <a:r>
              <a:rPr lang="ru-RU" sz="1400" dirty="0" smtClean="0"/>
              <a:t>03.06.2020</a:t>
            </a:r>
            <a:r>
              <a:rPr lang="ru-RU" sz="1400" dirty="0"/>
              <a:t>, по данным </a:t>
            </a:r>
            <a:r>
              <a:rPr lang="ru-RU" sz="1400" dirty="0" smtClean="0"/>
              <a:t>61 банка </a:t>
            </a:r>
            <a:r>
              <a:rPr lang="ru-RU" sz="1400" dirty="0"/>
              <a:t>(включая все системно значимые):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6E30C02-B9DC-3345-B0E3-3EC94D418999}"/>
              </a:ext>
            </a:extLst>
          </p:cNvPr>
          <p:cNvSpPr/>
          <p:nvPr/>
        </p:nvSpPr>
        <p:spPr>
          <a:xfrm>
            <a:off x="867993" y="5778885"/>
            <a:ext cx="1145491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dirty="0"/>
              <a:t>Примерный объем ссудной задолженности по реструктурированным кредитам субъектов </a:t>
            </a:r>
            <a:r>
              <a:rPr lang="ru-RU" dirty="0" smtClean="0"/>
              <a:t>МСП в  Сахалинской области – </a:t>
            </a:r>
            <a:r>
              <a:rPr lang="ru-RU" sz="2000" b="1" dirty="0" smtClean="0">
                <a:solidFill>
                  <a:srgbClr val="0082BB"/>
                </a:solidFill>
              </a:rPr>
              <a:t>более 6 </a:t>
            </a:r>
            <a:r>
              <a:rPr lang="ru-RU" sz="2000" b="1" dirty="0">
                <a:solidFill>
                  <a:srgbClr val="0082BB"/>
                </a:solidFill>
              </a:rPr>
              <a:t>млрд руб.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dirty="0"/>
          </a:p>
        </p:txBody>
      </p:sp>
      <p:pic>
        <p:nvPicPr>
          <p:cNvPr id="8" name="Graphic 12">
            <a:extLst>
              <a:ext uri="{FF2B5EF4-FFF2-40B4-BE49-F238E27FC236}">
                <a16:creationId xmlns:a16="http://schemas.microsoft.com/office/drawing/2014/main" id="{34ECF581-72C4-7D4D-954F-F2BDCCD277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7212" y="5778885"/>
            <a:ext cx="432000" cy="432000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994702"/>
              </p:ext>
            </p:extLst>
          </p:nvPr>
        </p:nvGraphicFramePr>
        <p:xfrm>
          <a:off x="467212" y="1657195"/>
          <a:ext cx="11227318" cy="3699779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2162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3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113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4876"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0082BB"/>
                          </a:solidFill>
                          <a:effectLst/>
                        </a:rPr>
                        <a:t>Статус</a:t>
                      </a:r>
                      <a:endParaRPr lang="ru-RU" sz="1400" b="1" i="0" u="none" strike="noStrike" dirty="0">
                        <a:solidFill>
                          <a:srgbClr val="0082BB"/>
                        </a:solidFill>
                        <a:effectLst/>
                        <a:latin typeface="+mj-lt"/>
                      </a:endParaRPr>
                    </a:p>
                  </a:txBody>
                  <a:tcPr marL="81525" marR="81525" marT="81525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0082BB"/>
                          </a:solidFill>
                          <a:effectLst/>
                        </a:rPr>
                        <a:t>Количество обращений</a:t>
                      </a:r>
                      <a:endParaRPr lang="ru-RU" sz="1400" b="1" i="0" u="none" strike="noStrike" dirty="0">
                        <a:solidFill>
                          <a:srgbClr val="0082BB"/>
                        </a:solidFill>
                        <a:effectLst/>
                        <a:latin typeface="+mj-lt"/>
                      </a:endParaRPr>
                    </a:p>
                  </a:txBody>
                  <a:tcPr marL="81525" marR="81525" marT="81525" marB="72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0082BB"/>
                          </a:solidFill>
                          <a:effectLst/>
                        </a:rPr>
                        <a:t>Примечание</a:t>
                      </a:r>
                      <a:endParaRPr lang="ru-RU" sz="1400" b="1" i="0" u="none" strike="noStrike" dirty="0">
                        <a:solidFill>
                          <a:srgbClr val="0082BB"/>
                        </a:solidFill>
                        <a:effectLst/>
                        <a:latin typeface="+mj-lt"/>
                      </a:endParaRPr>
                    </a:p>
                  </a:txBody>
                  <a:tcPr marL="81525" marR="81525" marT="81525" marB="72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4694"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u="none" strike="noStrike" dirty="0">
                          <a:effectLst/>
                        </a:rPr>
                        <a:t>Поступило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525" marR="81525" marT="81525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kern="1200" dirty="0" smtClean="0">
                          <a:effectLst/>
                        </a:rPr>
                        <a:t>606</a:t>
                      </a:r>
                      <a:endParaRPr lang="ru-RU" sz="1400" b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525" marR="81525" marT="81525" marB="72000" anchor="ctr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u="none" strike="noStrike" dirty="0">
                        <a:effectLst/>
                      </a:endParaRPr>
                    </a:p>
                  </a:txBody>
                  <a:tcPr marL="81525" marR="81525" marT="81525" marB="72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2809"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u="none" strike="noStrike" dirty="0">
                          <a:effectLst/>
                        </a:rPr>
                        <a:t>Одобрено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525" marR="81525" marT="81525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kern="1200" dirty="0" smtClean="0">
                          <a:effectLst/>
                        </a:rPr>
                        <a:t>439</a:t>
                      </a:r>
                      <a:endParaRPr lang="ru-RU" sz="16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1525" marR="81525" marT="81525" marB="72000" anchor="ctr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kern="1200" dirty="0" smtClean="0">
                          <a:effectLst/>
                        </a:rPr>
                        <a:t>77,4% </a:t>
                      </a:r>
                      <a:r>
                        <a:rPr lang="ru-RU" sz="1400" u="none" strike="noStrike" kern="1200" dirty="0">
                          <a:effectLst/>
                        </a:rPr>
                        <a:t>от числа рассмотренных обращений</a:t>
                      </a:r>
                    </a:p>
                    <a:p>
                      <a:pPr algn="l" fontAlgn="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kern="1200" baseline="0" dirty="0" smtClean="0">
                          <a:effectLst/>
                        </a:rPr>
                        <a:t>22</a:t>
                      </a:r>
                      <a:r>
                        <a:rPr lang="ru-RU" sz="1400" u="none" strike="noStrike" kern="1200" dirty="0" smtClean="0">
                          <a:effectLst/>
                        </a:rPr>
                        <a:t> </a:t>
                      </a:r>
                      <a:r>
                        <a:rPr lang="ru-RU" sz="1400" u="none" strike="noStrike" kern="1200" dirty="0">
                          <a:effectLst/>
                        </a:rPr>
                        <a:t>место среди российских регионов</a:t>
                      </a:r>
                      <a:endParaRPr lang="ru-RU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525" marR="81525" marT="81525" marB="72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6968"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u="none" strike="noStrike" kern="1200" dirty="0"/>
                        <a:t>Фактически проведенные реструктуризации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525" marR="81525" marT="81525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kern="1200" dirty="0" smtClean="0">
                          <a:effectLst/>
                        </a:rPr>
                        <a:t>407</a:t>
                      </a:r>
                      <a:endParaRPr lang="ru-RU" sz="1600" b="1" u="none" strike="noStrike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525" marR="81525" marT="81525" marB="72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kern="1200" dirty="0" smtClean="0">
                          <a:effectLst/>
                        </a:rPr>
                        <a:t>93% </a:t>
                      </a:r>
                      <a:r>
                        <a:rPr lang="ru-RU" sz="1400" u="none" strike="noStrike" kern="1200" dirty="0">
                          <a:effectLst/>
                        </a:rPr>
                        <a:t>от одобренных обращений</a:t>
                      </a:r>
                      <a:endParaRPr lang="ru-RU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525" marR="81525" marT="81525" marB="72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76"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u="none" strike="noStrike" dirty="0">
                          <a:effectLst/>
                        </a:rPr>
                        <a:t>Отказано</a:t>
                      </a:r>
                      <a:endParaRPr lang="ru-RU" sz="1400" b="1" i="1" u="none" strike="noStrike" dirty="0">
                        <a:effectLst/>
                      </a:endParaRPr>
                    </a:p>
                  </a:txBody>
                  <a:tcPr marL="81525" marR="81525" marT="81525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kern="1200" baseline="0" dirty="0" smtClean="0">
                          <a:effectLst/>
                        </a:rPr>
                        <a:t>128</a:t>
                      </a:r>
                      <a:endParaRPr lang="ru-RU" sz="1600" b="1" u="none" strike="noStrike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525" marR="81525" marT="81525" marB="72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kern="1200" dirty="0" smtClean="0">
                          <a:effectLst/>
                        </a:rPr>
                        <a:t>22,6% </a:t>
                      </a:r>
                      <a:r>
                        <a:rPr lang="ru-RU" sz="1400" u="none" strike="noStrike" kern="1200" dirty="0">
                          <a:effectLst/>
                        </a:rPr>
                        <a:t>от рассмотренных обращений</a:t>
                      </a:r>
                      <a:endParaRPr lang="ru-RU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525" marR="81525" marT="81525" marB="72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76"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u="none" strike="noStrike" dirty="0">
                          <a:effectLst/>
                        </a:rPr>
                        <a:t>На рассмотрении</a:t>
                      </a:r>
                      <a:endParaRPr lang="ru-RU" sz="1400" b="1" i="1" u="none" strike="noStrike" dirty="0">
                        <a:effectLst/>
                      </a:endParaRPr>
                    </a:p>
                  </a:txBody>
                  <a:tcPr marL="81525" marR="81525" marT="81525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kern="1200" dirty="0" smtClean="0">
                          <a:effectLst/>
                        </a:rPr>
                        <a:t>39</a:t>
                      </a:r>
                      <a:endParaRPr lang="ru-RU" sz="1600" b="1" u="none" strike="noStrike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525" marR="81525" marT="81525" marB="7200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kern="1200" dirty="0" smtClean="0">
                          <a:effectLst/>
                        </a:rPr>
                        <a:t>6,4% </a:t>
                      </a:r>
                      <a:r>
                        <a:rPr lang="ru-RU" sz="1400" u="none" strike="noStrike" kern="1200" dirty="0">
                          <a:effectLst/>
                        </a:rPr>
                        <a:t>от поступивших обращений</a:t>
                      </a:r>
                      <a:endParaRPr lang="ru-RU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525" marR="81525" marT="81525" marB="72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4613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C7245-42DB-42DD-A6F0-91BD6019F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9563" y="469381"/>
            <a:ext cx="8455721" cy="352105"/>
          </a:xfrm>
        </p:spPr>
        <p:txBody>
          <a:bodyPr/>
          <a:lstStyle/>
          <a:p>
            <a:r>
              <a:rPr lang="ru-RU" sz="1600" dirty="0">
                <a:solidFill>
                  <a:srgbClr val="0082BB"/>
                </a:solidFill>
              </a:rPr>
              <a:t>Реструктуризация задолженности субъектов </a:t>
            </a:r>
            <a:r>
              <a:rPr lang="ru-RU" sz="1600" dirty="0" smtClean="0">
                <a:solidFill>
                  <a:srgbClr val="0082BB"/>
                </a:solidFill>
              </a:rPr>
              <a:t>МСП </a:t>
            </a:r>
            <a:endParaRPr lang="ru-RU" sz="1600" dirty="0">
              <a:solidFill>
                <a:srgbClr val="0082BB"/>
              </a:solidFill>
              <a:ea typeface="+mn-ea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F1C3DD-7C22-42CA-9FDD-F8A0A25A3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80551" y="881060"/>
            <a:ext cx="11317604" cy="1452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ru-RU" b="1" dirty="0" smtClean="0">
                <a:solidFill>
                  <a:srgbClr val="0082BB"/>
                </a:solidFill>
              </a:rPr>
              <a:t>Рейтинг регионов Дальневосточного федерального округа среди регионов РФ (по доле одобренных обращений МСП на реструктуризацию кредитов в общем количестве рассмотренных)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30000"/>
              </a:lnSpc>
            </a:pPr>
            <a:r>
              <a:rPr lang="ru-RU" sz="1400" dirty="0" smtClean="0"/>
              <a:t>за 20.03. - </a:t>
            </a:r>
            <a:r>
              <a:rPr lang="ru-RU" sz="1400" dirty="0" smtClean="0"/>
              <a:t>03.06.2020</a:t>
            </a:r>
            <a:r>
              <a:rPr lang="ru-RU" sz="1400" dirty="0" smtClean="0"/>
              <a:t>, по данным </a:t>
            </a:r>
            <a:r>
              <a:rPr lang="ru-RU" sz="1400" dirty="0" smtClean="0"/>
              <a:t>61 банка </a:t>
            </a:r>
            <a:r>
              <a:rPr lang="ru-RU" sz="1400" dirty="0" smtClean="0"/>
              <a:t>(включая все системно значимые):</a:t>
            </a:r>
            <a:endParaRPr lang="ru-RU" sz="14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611647"/>
              </p:ext>
            </p:extLst>
          </p:nvPr>
        </p:nvGraphicFramePr>
        <p:xfrm>
          <a:off x="481263" y="2274457"/>
          <a:ext cx="11216892" cy="2516142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53660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52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85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dirty="0" smtClean="0">
                          <a:solidFill>
                            <a:srgbClr val="0082BB"/>
                          </a:solidFill>
                          <a:effectLst/>
                        </a:rPr>
                        <a:t>Субъект ДФО</a:t>
                      </a:r>
                      <a:endParaRPr lang="ru-RU" sz="1400" b="1" i="0" u="none" strike="noStrike" dirty="0">
                        <a:solidFill>
                          <a:srgbClr val="0082BB"/>
                        </a:solidFill>
                        <a:effectLst/>
                        <a:latin typeface="+mj-lt"/>
                      </a:endParaRPr>
                    </a:p>
                  </a:txBody>
                  <a:tcPr marL="81525" marR="81525" marT="81525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dirty="0" smtClean="0">
                          <a:solidFill>
                            <a:srgbClr val="0082BB"/>
                          </a:solidFill>
                          <a:effectLst/>
                        </a:rPr>
                        <a:t>Доля одобренных в общем количестве рассмотренных</a:t>
                      </a:r>
                      <a:endParaRPr lang="ru-RU" sz="1400" b="1" i="0" u="none" strike="noStrike" dirty="0">
                        <a:solidFill>
                          <a:srgbClr val="0082BB"/>
                        </a:solidFill>
                        <a:effectLst/>
                        <a:latin typeface="+mj-lt"/>
                      </a:endParaRPr>
                    </a:p>
                  </a:txBody>
                  <a:tcPr marL="81525" marR="81525" marT="81525" marB="72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dirty="0" smtClean="0">
                          <a:solidFill>
                            <a:srgbClr val="0082BB"/>
                          </a:solidFill>
                          <a:effectLst/>
                        </a:rPr>
                        <a:t>Место</a:t>
                      </a:r>
                      <a:endParaRPr lang="ru-RU" sz="1400" b="1" i="0" u="none" strike="noStrike" dirty="0">
                        <a:solidFill>
                          <a:srgbClr val="0082BB"/>
                        </a:solidFill>
                        <a:effectLst/>
                        <a:latin typeface="+mj-lt"/>
                      </a:endParaRPr>
                    </a:p>
                  </a:txBody>
                  <a:tcPr marL="81525" marR="81525" marT="81525" marB="72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6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Еврейская автономная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93,8%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2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Камчатский край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71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Хабаровский край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2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Приморский край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77,4%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2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Сахалинская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77,4%</a:t>
                      </a:r>
                    </a:p>
                  </a:txBody>
                  <a:tcPr marL="9525" marR="9525" marT="9525" marB="0" anchor="b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619855"/>
              </p:ext>
            </p:extLst>
          </p:nvPr>
        </p:nvGraphicFramePr>
        <p:xfrm>
          <a:off x="470837" y="4788569"/>
          <a:ext cx="11235889" cy="1516522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5388542">
                  <a:extLst>
                    <a:ext uri="{9D8B030D-6E8A-4147-A177-3AD203B41FA5}">
                      <a16:colId xmlns:a16="http://schemas.microsoft.com/office/drawing/2014/main" val="3859582392"/>
                    </a:ext>
                  </a:extLst>
                </a:gridCol>
                <a:gridCol w="3140242">
                  <a:extLst>
                    <a:ext uri="{9D8B030D-6E8A-4147-A177-3AD203B41FA5}">
                      <a16:colId xmlns:a16="http://schemas.microsoft.com/office/drawing/2014/main" val="3092785033"/>
                    </a:ext>
                  </a:extLst>
                </a:gridCol>
                <a:gridCol w="2707105">
                  <a:extLst>
                    <a:ext uri="{9D8B030D-6E8A-4147-A177-3AD203B41FA5}">
                      <a16:colId xmlns:a16="http://schemas.microsoft.com/office/drawing/2014/main" val="2506171035"/>
                    </a:ext>
                  </a:extLst>
                </a:gridCol>
              </a:tblGrid>
              <a:tr h="3368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Амурская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10437204"/>
                  </a:ext>
                </a:extLst>
              </a:tr>
              <a:tr h="4071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Магаданская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69,3%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31557258"/>
                  </a:ext>
                </a:extLst>
              </a:tr>
              <a:tr h="3862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Республика Саха (Якутия)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68,9%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9972602"/>
                  </a:ext>
                </a:extLst>
              </a:tr>
              <a:tr h="3862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Чукотский автономный округ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36,4%</a:t>
                      </a:r>
                    </a:p>
                  </a:txBody>
                  <a:tcPr marL="9525" marR="9525" marT="9525" marB="0" anchor="b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71089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2077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C7245-42DB-42DD-A6F0-91BD6019F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9563" y="469381"/>
            <a:ext cx="7360848" cy="352105"/>
          </a:xfrm>
        </p:spPr>
        <p:txBody>
          <a:bodyPr/>
          <a:lstStyle/>
          <a:p>
            <a:r>
              <a:rPr lang="ru-RU" sz="1600" dirty="0">
                <a:solidFill>
                  <a:srgbClr val="0082BB"/>
                </a:solidFill>
              </a:rPr>
              <a:t>Реструктуризация задолженности субъектов </a:t>
            </a:r>
            <a:r>
              <a:rPr lang="ru-RU" sz="1600" dirty="0" smtClean="0">
                <a:solidFill>
                  <a:srgbClr val="0082BB"/>
                </a:solidFill>
              </a:rPr>
              <a:t>МСП в Сахалинской области</a:t>
            </a:r>
            <a:endParaRPr lang="ru-RU" sz="1600" dirty="0">
              <a:solidFill>
                <a:srgbClr val="0082BB"/>
              </a:solidFill>
              <a:ea typeface="+mn-ea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F1C3DD-7C22-42CA-9FDD-F8A0A25A3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441007" y="911785"/>
            <a:ext cx="1131760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ru-RU" b="1" dirty="0">
                <a:solidFill>
                  <a:srgbClr val="0082BB"/>
                </a:solidFill>
              </a:rPr>
              <a:t>Обращения субъектов МСП по поводу предоставления кредитных </a:t>
            </a:r>
            <a:r>
              <a:rPr lang="ru-RU" b="1" dirty="0" smtClean="0">
                <a:solidFill>
                  <a:srgbClr val="0082BB"/>
                </a:solidFill>
              </a:rPr>
              <a:t>каникул </a:t>
            </a:r>
          </a:p>
          <a:p>
            <a:pPr algn="just">
              <a:lnSpc>
                <a:spcPct val="130000"/>
              </a:lnSpc>
            </a:pPr>
            <a:r>
              <a:rPr lang="ru-RU" b="1" dirty="0" smtClean="0">
                <a:solidFill>
                  <a:srgbClr val="0082BB"/>
                </a:solidFill>
              </a:rPr>
              <a:t>(Федеральный закон № 106-ФЗ)</a:t>
            </a:r>
            <a:endParaRPr lang="ru-RU" b="1" dirty="0">
              <a:solidFill>
                <a:srgbClr val="0082BB"/>
              </a:solidFill>
            </a:endParaRPr>
          </a:p>
          <a:p>
            <a:pPr algn="just">
              <a:lnSpc>
                <a:spcPct val="130000"/>
              </a:lnSpc>
            </a:pPr>
            <a:r>
              <a:rPr lang="ru-RU" sz="1400" dirty="0"/>
              <a:t>за 20.03. - </a:t>
            </a:r>
            <a:r>
              <a:rPr lang="ru-RU" sz="1400" dirty="0" smtClean="0"/>
              <a:t>03.06.2020</a:t>
            </a:r>
            <a:r>
              <a:rPr lang="ru-RU" sz="1400" dirty="0"/>
              <a:t>, по данным </a:t>
            </a:r>
            <a:r>
              <a:rPr lang="ru-RU" sz="1400" dirty="0" smtClean="0"/>
              <a:t>61 банка </a:t>
            </a:r>
            <a:r>
              <a:rPr lang="ru-RU" sz="1400" dirty="0"/>
              <a:t>(включая все системно значимые):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718689"/>
              </p:ext>
            </p:extLst>
          </p:nvPr>
        </p:nvGraphicFramePr>
        <p:xfrm>
          <a:off x="467545" y="2094691"/>
          <a:ext cx="10918797" cy="3039266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377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62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04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5095"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0082BB"/>
                          </a:solidFill>
                          <a:effectLst/>
                        </a:rPr>
                        <a:t>Статус</a:t>
                      </a:r>
                      <a:endParaRPr lang="ru-RU" sz="1400" b="1" i="0" u="none" strike="noStrike" dirty="0">
                        <a:solidFill>
                          <a:srgbClr val="0082BB"/>
                        </a:solidFill>
                        <a:effectLst/>
                        <a:latin typeface="+mj-lt"/>
                      </a:endParaRPr>
                    </a:p>
                  </a:txBody>
                  <a:tcPr marL="117525" marR="81525" marT="81525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0082BB"/>
                          </a:solidFill>
                          <a:effectLst/>
                        </a:rPr>
                        <a:t>Количество обращений</a:t>
                      </a:r>
                      <a:endParaRPr lang="ru-RU" sz="1400" b="1" i="0" u="none" strike="noStrike" dirty="0">
                        <a:solidFill>
                          <a:srgbClr val="0082BB"/>
                        </a:solidFill>
                        <a:effectLst/>
                        <a:latin typeface="+mj-lt"/>
                      </a:endParaRPr>
                    </a:p>
                  </a:txBody>
                  <a:tcPr marL="117525" marR="81525" marT="81525" marB="72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0082BB"/>
                          </a:solidFill>
                          <a:effectLst/>
                        </a:rPr>
                        <a:t>Примечание</a:t>
                      </a:r>
                      <a:endParaRPr lang="ru-RU" sz="1400" b="1" i="0" u="none" strike="noStrike" dirty="0">
                        <a:solidFill>
                          <a:srgbClr val="0082BB"/>
                        </a:solidFill>
                        <a:effectLst/>
                        <a:latin typeface="+mj-lt"/>
                      </a:endParaRPr>
                    </a:p>
                  </a:txBody>
                  <a:tcPr marL="117525" marR="81525" marT="81525" marB="72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8500"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u="none" strike="noStrike" dirty="0">
                          <a:effectLst/>
                        </a:rPr>
                        <a:t>Поступило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17525" marR="81525" marT="81525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kern="1200" dirty="0" smtClean="0">
                          <a:effectLst/>
                        </a:rPr>
                        <a:t>399</a:t>
                      </a:r>
                      <a:endParaRPr lang="ru-RU" sz="1600" b="1" u="none" strike="noStrike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525" marR="81525" marT="81525" marB="72000" anchor="ctr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u="none" strike="noStrike" dirty="0">
                          <a:effectLst/>
                        </a:rPr>
                        <a:t>66% поступивших обращений </a:t>
                      </a:r>
                      <a:r>
                        <a:rPr lang="ru-RU" sz="1500" u="none" strike="noStrike" dirty="0" smtClean="0">
                          <a:effectLst/>
                        </a:rPr>
                        <a:t>(всего)</a:t>
                      </a:r>
                      <a:endParaRPr lang="ru-RU" sz="1500" u="none" strike="noStrike" dirty="0">
                        <a:effectLst/>
                      </a:endParaRPr>
                    </a:p>
                  </a:txBody>
                  <a:tcPr marL="117525" marR="81525" marT="81525" marB="72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2192"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u="none" strike="noStrike" dirty="0">
                          <a:effectLst/>
                        </a:rPr>
                        <a:t>Одобрено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17525" marR="81525" marT="81525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303</a:t>
                      </a:r>
                      <a:endParaRPr lang="ru-RU" sz="16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525" marR="81525" marT="81525" marB="72000" anchor="ctr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effectLst/>
                        </a:rPr>
                        <a:t>76%</a:t>
                      </a:r>
                      <a:r>
                        <a:rPr lang="ru-RU" sz="1500" u="none" strike="noStrike" kern="1200" baseline="0" dirty="0" smtClean="0"/>
                        <a:t> </a:t>
                      </a:r>
                      <a:r>
                        <a:rPr lang="ru-RU" sz="1500" u="none" strike="noStrike" kern="1200" baseline="0" dirty="0"/>
                        <a:t>от рассмотренных </a:t>
                      </a:r>
                      <a:r>
                        <a:rPr lang="ru-RU" sz="1500" u="none" strike="noStrike" dirty="0">
                          <a:effectLst/>
                        </a:rPr>
                        <a:t>обращений 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525" marR="81525" marT="81525" marB="72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7505"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u="none" strike="noStrike" kern="1200" dirty="0"/>
                        <a:t>Фактически проведенные реструктуризации – заключены договоры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17525" marR="81525" marT="81525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kern="1200" dirty="0" smtClean="0">
                          <a:effectLst/>
                        </a:rPr>
                        <a:t>290</a:t>
                      </a:r>
                      <a:endParaRPr lang="ru-RU" sz="1600" b="1" u="none" strike="noStrike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525" marR="81525" marT="81525" marB="72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u="none" strike="noStrike" kern="1200" dirty="0" smtClean="0">
                          <a:effectLst/>
                        </a:rPr>
                        <a:t>96%</a:t>
                      </a:r>
                      <a:r>
                        <a:rPr lang="ru-RU" sz="1500" u="none" strike="noStrike" kern="1200" baseline="0" dirty="0" smtClean="0"/>
                        <a:t> </a:t>
                      </a:r>
                      <a:r>
                        <a:rPr lang="ru-RU" sz="1500" u="none" strike="noStrike" kern="1200" baseline="0" dirty="0"/>
                        <a:t>от одобренных </a:t>
                      </a:r>
                      <a:r>
                        <a:rPr lang="ru-RU" sz="1500" u="none" strike="noStrike" dirty="0">
                          <a:effectLst/>
                        </a:rPr>
                        <a:t>обращений 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525" marR="81525" marT="81525" marB="72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0756"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u="none" strike="noStrike" dirty="0">
                          <a:effectLst/>
                        </a:rPr>
                        <a:t>Отказано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17525" marR="81525" marT="81525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kern="1200" dirty="0" smtClean="0">
                          <a:effectLst/>
                        </a:rPr>
                        <a:t>95</a:t>
                      </a:r>
                      <a:endParaRPr lang="ru-RU" sz="1600" b="1" u="none" strike="noStrike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525" marR="81525" marT="81525" marB="7200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effectLst/>
                        </a:rPr>
                        <a:t>24% </a:t>
                      </a:r>
                      <a:r>
                        <a:rPr lang="ru-RU" sz="1500" u="none" strike="noStrike" kern="1200" baseline="0" dirty="0"/>
                        <a:t>от рассмотренных </a:t>
                      </a:r>
                      <a:r>
                        <a:rPr lang="ru-RU" sz="1500" u="none" strike="noStrike" dirty="0">
                          <a:effectLst/>
                        </a:rPr>
                        <a:t>обращений 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525" marR="81525" marT="81525" marB="72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0756"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u="none" strike="noStrike" dirty="0">
                          <a:effectLst/>
                        </a:rPr>
                        <a:t>На рассмотрении</a:t>
                      </a:r>
                      <a:endParaRPr lang="ru-RU" sz="1400" b="1" i="1" u="none" strike="noStrike" dirty="0">
                        <a:effectLst/>
                      </a:endParaRPr>
                    </a:p>
                  </a:txBody>
                  <a:tcPr marL="117525" marR="81525" marT="81525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6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525" marR="81525" marT="81525" marB="7200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effectLst/>
                        </a:rPr>
                        <a:t>0,2% </a:t>
                      </a:r>
                      <a:r>
                        <a:rPr lang="ru-RU" sz="1500" u="none" strike="noStrike" dirty="0">
                          <a:effectLst/>
                        </a:rPr>
                        <a:t>от поступивших обращений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17525" marR="81525" marT="81525" marB="72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143000" y="5634989"/>
            <a:ext cx="1034299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dirty="0"/>
              <a:t>Примерный объем ссудной задолженности по реструктурированным кредитам субъектов </a:t>
            </a:r>
            <a:r>
              <a:rPr lang="ru-RU" dirty="0" smtClean="0"/>
              <a:t>МСП в </a:t>
            </a:r>
            <a:r>
              <a:rPr lang="ru-RU" dirty="0"/>
              <a:t>Сахалинской области – </a:t>
            </a:r>
            <a:r>
              <a:rPr lang="ru-RU" sz="2000" b="1" dirty="0">
                <a:solidFill>
                  <a:srgbClr val="0082BB"/>
                </a:solidFill>
              </a:rPr>
              <a:t>более </a:t>
            </a:r>
            <a:r>
              <a:rPr lang="ru-RU" sz="2000" b="1" dirty="0" smtClean="0">
                <a:solidFill>
                  <a:srgbClr val="0082BB"/>
                </a:solidFill>
              </a:rPr>
              <a:t>1,4 </a:t>
            </a:r>
            <a:r>
              <a:rPr lang="ru-RU" sz="2000" b="1" dirty="0">
                <a:solidFill>
                  <a:srgbClr val="0082BB"/>
                </a:solidFill>
              </a:rPr>
              <a:t>млрд руб.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dirty="0"/>
          </a:p>
        </p:txBody>
      </p:sp>
      <p:pic>
        <p:nvPicPr>
          <p:cNvPr id="7" name="Graphic 12">
            <a:extLst>
              <a:ext uri="{FF2B5EF4-FFF2-40B4-BE49-F238E27FC236}">
                <a16:creationId xmlns:a16="http://schemas.microsoft.com/office/drawing/2014/main" id="{34ECF581-72C4-7D4D-954F-F2BDCCD277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7212" y="5778885"/>
            <a:ext cx="43200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403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C7245-42DB-42DD-A6F0-91BD6019F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9563" y="469381"/>
            <a:ext cx="7396942" cy="352105"/>
          </a:xfrm>
        </p:spPr>
        <p:txBody>
          <a:bodyPr/>
          <a:lstStyle/>
          <a:p>
            <a:r>
              <a:rPr lang="ru-RU" sz="1600" dirty="0">
                <a:solidFill>
                  <a:srgbClr val="0082BB"/>
                </a:solidFill>
              </a:rPr>
              <a:t>Реструктуризация задолженности субъектов </a:t>
            </a:r>
            <a:r>
              <a:rPr lang="ru-RU" sz="1600" dirty="0" smtClean="0">
                <a:solidFill>
                  <a:srgbClr val="0082BB"/>
                </a:solidFill>
              </a:rPr>
              <a:t>МСП в Сахалинской области</a:t>
            </a:r>
            <a:endParaRPr lang="ru-RU" sz="1600" dirty="0">
              <a:solidFill>
                <a:srgbClr val="0082BB"/>
              </a:solidFill>
              <a:ea typeface="+mn-ea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F1C3DD-7C22-42CA-9FDD-F8A0A25A3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441007" y="911785"/>
            <a:ext cx="1131760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ru-RU" b="1" dirty="0">
                <a:solidFill>
                  <a:srgbClr val="0082BB"/>
                </a:solidFill>
              </a:rPr>
              <a:t>Обращения субъектов МСП </a:t>
            </a:r>
            <a:r>
              <a:rPr lang="ru-RU" b="1" dirty="0" smtClean="0">
                <a:solidFill>
                  <a:srgbClr val="0082BB"/>
                </a:solidFill>
              </a:rPr>
              <a:t>об изменении условий кредитных договоров </a:t>
            </a:r>
          </a:p>
          <a:p>
            <a:pPr algn="just">
              <a:lnSpc>
                <a:spcPct val="130000"/>
              </a:lnSpc>
            </a:pPr>
            <a:r>
              <a:rPr lang="ru-RU" b="1" dirty="0" smtClean="0">
                <a:solidFill>
                  <a:srgbClr val="0082BB"/>
                </a:solidFill>
              </a:rPr>
              <a:t>(вне ст. 7 Федерального закона № 106-ФЗ, собственные программы банка)</a:t>
            </a:r>
            <a:endParaRPr lang="ru-RU" b="1" dirty="0">
              <a:solidFill>
                <a:srgbClr val="0082BB"/>
              </a:solidFill>
            </a:endParaRPr>
          </a:p>
          <a:p>
            <a:pPr algn="just">
              <a:lnSpc>
                <a:spcPct val="130000"/>
              </a:lnSpc>
            </a:pPr>
            <a:r>
              <a:rPr lang="ru-RU" sz="1400" dirty="0"/>
              <a:t>за 20.03. - </a:t>
            </a:r>
            <a:r>
              <a:rPr lang="ru-RU" sz="1400" dirty="0" smtClean="0"/>
              <a:t>03.06.2020</a:t>
            </a:r>
            <a:r>
              <a:rPr lang="ru-RU" sz="1400" dirty="0"/>
              <a:t>, по данным </a:t>
            </a:r>
            <a:r>
              <a:rPr lang="ru-RU" sz="1400" dirty="0" smtClean="0"/>
              <a:t>61 банка </a:t>
            </a:r>
            <a:r>
              <a:rPr lang="ru-RU" sz="1400" dirty="0"/>
              <a:t>(включая все системно значимые):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107251"/>
              </p:ext>
            </p:extLst>
          </p:nvPr>
        </p:nvGraphicFramePr>
        <p:xfrm>
          <a:off x="467545" y="2094691"/>
          <a:ext cx="10918797" cy="3024804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377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62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04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5095"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0082BB"/>
                          </a:solidFill>
                          <a:effectLst/>
                        </a:rPr>
                        <a:t>Статус</a:t>
                      </a:r>
                      <a:endParaRPr lang="ru-RU" sz="1400" b="1" i="0" u="none" strike="noStrike" dirty="0">
                        <a:solidFill>
                          <a:srgbClr val="0082BB"/>
                        </a:solidFill>
                        <a:effectLst/>
                        <a:latin typeface="+mj-lt"/>
                      </a:endParaRPr>
                    </a:p>
                  </a:txBody>
                  <a:tcPr marL="117525" marR="81525" marT="81525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0082BB"/>
                          </a:solidFill>
                          <a:effectLst/>
                        </a:rPr>
                        <a:t>Количество обращений</a:t>
                      </a:r>
                      <a:endParaRPr lang="ru-RU" sz="1400" b="1" i="0" u="none" strike="noStrike" dirty="0">
                        <a:solidFill>
                          <a:srgbClr val="0082BB"/>
                        </a:solidFill>
                        <a:effectLst/>
                        <a:latin typeface="+mj-lt"/>
                      </a:endParaRPr>
                    </a:p>
                  </a:txBody>
                  <a:tcPr marL="117525" marR="81525" marT="81525" marB="72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0082BB"/>
                          </a:solidFill>
                          <a:effectLst/>
                        </a:rPr>
                        <a:t>Примечание</a:t>
                      </a:r>
                      <a:endParaRPr lang="ru-RU" sz="1400" b="1" i="0" u="none" strike="noStrike" dirty="0">
                        <a:solidFill>
                          <a:srgbClr val="0082BB"/>
                        </a:solidFill>
                        <a:effectLst/>
                        <a:latin typeface="+mj-lt"/>
                      </a:endParaRPr>
                    </a:p>
                  </a:txBody>
                  <a:tcPr marL="117525" marR="81525" marT="81525" marB="72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8500"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u="none" strike="noStrike" dirty="0">
                          <a:effectLst/>
                        </a:rPr>
                        <a:t>Поступило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17525" marR="81525" marT="81525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kern="1200" dirty="0" smtClean="0">
                          <a:effectLst/>
                        </a:rPr>
                        <a:t>207</a:t>
                      </a:r>
                      <a:endParaRPr lang="ru-RU" sz="1600" b="1" u="none" strike="noStrike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525" marR="81525" marT="81525" marB="72000" anchor="ctr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u="none" strike="noStrike" dirty="0" smtClean="0">
                          <a:effectLst/>
                        </a:rPr>
                        <a:t>34% </a:t>
                      </a:r>
                      <a:r>
                        <a:rPr lang="ru-RU" sz="1500" u="none" strike="noStrike" dirty="0">
                          <a:effectLst/>
                        </a:rPr>
                        <a:t>поступивших обращений </a:t>
                      </a:r>
                      <a:r>
                        <a:rPr lang="ru-RU" sz="1500" u="none" strike="noStrike" dirty="0" smtClean="0">
                          <a:effectLst/>
                        </a:rPr>
                        <a:t>(всего)</a:t>
                      </a:r>
                      <a:endParaRPr lang="ru-RU" sz="1500" u="none" strike="noStrike" dirty="0">
                        <a:effectLst/>
                      </a:endParaRPr>
                    </a:p>
                  </a:txBody>
                  <a:tcPr marL="117525" marR="81525" marT="81525" marB="72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2192"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u="none" strike="noStrike" dirty="0">
                          <a:effectLst/>
                        </a:rPr>
                        <a:t>Одобрено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17525" marR="81525" marT="81525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kern="1200" baseline="0" dirty="0" smtClean="0">
                          <a:effectLst/>
                        </a:rPr>
                        <a:t>136</a:t>
                      </a:r>
                      <a:endParaRPr lang="ru-RU" sz="1600" b="1" u="none" strike="noStrike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525" marR="81525" marT="81525" marB="72000" anchor="ctr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effectLst/>
                        </a:rPr>
                        <a:t>80%</a:t>
                      </a:r>
                      <a:r>
                        <a:rPr lang="ru-RU" sz="1500" u="none" strike="noStrike" kern="1200" baseline="0" dirty="0" smtClean="0"/>
                        <a:t> </a:t>
                      </a:r>
                      <a:r>
                        <a:rPr lang="ru-RU" sz="1500" u="none" strike="noStrike" kern="1200" baseline="0" dirty="0"/>
                        <a:t>от рассмотренных </a:t>
                      </a:r>
                      <a:r>
                        <a:rPr lang="ru-RU" sz="1500" u="none" strike="noStrike" dirty="0">
                          <a:effectLst/>
                        </a:rPr>
                        <a:t>обращений 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525" marR="81525" marT="81525" marB="72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7505"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u="none" strike="noStrike" kern="1200" dirty="0"/>
                        <a:t>Фактически проведенные реструктуризации – заключены договоры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17525" marR="81525" marT="81525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117</a:t>
                      </a:r>
                      <a:endParaRPr lang="ru-RU" sz="1600" b="1" u="none" strike="noStrike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525" marR="81525" marT="81525" marB="72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u="none" strike="noStrike" kern="1200" dirty="0" smtClean="0">
                          <a:effectLst/>
                        </a:rPr>
                        <a:t>86%</a:t>
                      </a:r>
                      <a:r>
                        <a:rPr lang="ru-RU" sz="1500" u="none" strike="noStrike" kern="1200" baseline="0" dirty="0" smtClean="0"/>
                        <a:t> </a:t>
                      </a:r>
                      <a:r>
                        <a:rPr lang="ru-RU" sz="1500" u="none" strike="noStrike" kern="1200" baseline="0" dirty="0"/>
                        <a:t>от одобренных </a:t>
                      </a:r>
                      <a:r>
                        <a:rPr lang="ru-RU" sz="1500" u="none" strike="noStrike" dirty="0">
                          <a:effectLst/>
                        </a:rPr>
                        <a:t>обращений 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525" marR="81525" marT="81525" marB="72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0756"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u="none" strike="noStrike" dirty="0">
                          <a:effectLst/>
                        </a:rPr>
                        <a:t>Отказано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17525" marR="81525" marT="81525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kern="1200" dirty="0" smtClean="0">
                          <a:effectLst/>
                        </a:rPr>
                        <a:t>33</a:t>
                      </a:r>
                      <a:endParaRPr lang="ru-RU" sz="1600" b="1" u="none" strike="noStrike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525" marR="81525" marT="81525" marB="7200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effectLst/>
                        </a:rPr>
                        <a:t>20% </a:t>
                      </a:r>
                      <a:r>
                        <a:rPr lang="ru-RU" sz="1500" u="none" strike="noStrike" kern="1200" baseline="0" dirty="0"/>
                        <a:t>от рассмотренных </a:t>
                      </a:r>
                      <a:r>
                        <a:rPr lang="ru-RU" sz="1500" u="none" strike="noStrike" dirty="0">
                          <a:effectLst/>
                        </a:rPr>
                        <a:t>обращений 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525" marR="81525" marT="81525" marB="72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0756"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u="none" strike="noStrike" dirty="0">
                          <a:effectLst/>
                        </a:rPr>
                        <a:t>На рассмотрении</a:t>
                      </a:r>
                      <a:endParaRPr lang="ru-RU" sz="1400" b="1" i="1" u="none" strike="noStrike" dirty="0">
                        <a:effectLst/>
                      </a:endParaRPr>
                    </a:p>
                  </a:txBody>
                  <a:tcPr marL="117525" marR="81525" marT="81525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kern="1200" dirty="0" smtClean="0">
                          <a:effectLst/>
                        </a:rPr>
                        <a:t>38</a:t>
                      </a:r>
                      <a:endParaRPr lang="ru-RU" sz="1600" b="1" u="none" strike="noStrike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525" marR="81525" marT="81525" marB="7200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effectLst/>
                        </a:rPr>
                        <a:t>18% </a:t>
                      </a:r>
                      <a:r>
                        <a:rPr lang="ru-RU" sz="1500" u="none" strike="noStrike" dirty="0">
                          <a:effectLst/>
                        </a:rPr>
                        <a:t>от поступивших обращений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17525" marR="81525" marT="81525" marB="72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45060" y="5656331"/>
            <a:ext cx="1071355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dirty="0"/>
              <a:t>Примерный объем ссудной задолженности по реструктурированным кредитам субъектов </a:t>
            </a:r>
            <a:r>
              <a:rPr lang="ru-RU" dirty="0" smtClean="0"/>
              <a:t>МСП в </a:t>
            </a:r>
            <a:r>
              <a:rPr lang="ru-RU" dirty="0"/>
              <a:t>Сахалинской области – </a:t>
            </a:r>
            <a:r>
              <a:rPr lang="ru-RU" sz="2000" b="1" dirty="0">
                <a:solidFill>
                  <a:srgbClr val="0082BB"/>
                </a:solidFill>
              </a:rPr>
              <a:t>более </a:t>
            </a:r>
            <a:r>
              <a:rPr lang="ru-RU" sz="2000" b="1" dirty="0" smtClean="0">
                <a:solidFill>
                  <a:srgbClr val="0082BB"/>
                </a:solidFill>
              </a:rPr>
              <a:t>4,8 </a:t>
            </a:r>
            <a:r>
              <a:rPr lang="ru-RU" sz="2000" b="1" dirty="0">
                <a:solidFill>
                  <a:srgbClr val="0082BB"/>
                </a:solidFill>
              </a:rPr>
              <a:t>млрд руб.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dirty="0"/>
          </a:p>
        </p:txBody>
      </p:sp>
      <p:pic>
        <p:nvPicPr>
          <p:cNvPr id="7" name="Graphic 12">
            <a:extLst>
              <a:ext uri="{FF2B5EF4-FFF2-40B4-BE49-F238E27FC236}">
                <a16:creationId xmlns:a16="http://schemas.microsoft.com/office/drawing/2014/main" id="{34ECF581-72C4-7D4D-954F-F2BDCCD277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7212" y="5778885"/>
            <a:ext cx="43200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0963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5">
      <a:dk1>
        <a:sysClr val="windowText" lastClr="000000"/>
      </a:dk1>
      <a:lt1>
        <a:sysClr val="window" lastClr="FFFFFF"/>
      </a:lt1>
      <a:dk2>
        <a:srgbClr val="888A8D"/>
      </a:dk2>
      <a:lt2>
        <a:srgbClr val="C4C4C6"/>
      </a:lt2>
      <a:accent1>
        <a:srgbClr val="0082BB"/>
      </a:accent1>
      <a:accent2>
        <a:srgbClr val="00BCE7"/>
      </a:accent2>
      <a:accent3>
        <a:srgbClr val="FAA61A"/>
      </a:accent3>
      <a:accent4>
        <a:srgbClr val="FFD485"/>
      </a:accent4>
      <a:accent5>
        <a:srgbClr val="ED1B34"/>
      </a:accent5>
      <a:accent6>
        <a:srgbClr val="F2665E"/>
      </a:accent6>
      <a:hlink>
        <a:srgbClr val="0082BB"/>
      </a:hlink>
      <a:folHlink>
        <a:srgbClr val="FAA61A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9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Другая 5">
      <a:dk1>
        <a:sysClr val="windowText" lastClr="000000"/>
      </a:dk1>
      <a:lt1>
        <a:sysClr val="window" lastClr="FFFFFF"/>
      </a:lt1>
      <a:dk2>
        <a:srgbClr val="888A8D"/>
      </a:dk2>
      <a:lt2>
        <a:srgbClr val="C4C4C6"/>
      </a:lt2>
      <a:accent1>
        <a:srgbClr val="0082BB"/>
      </a:accent1>
      <a:accent2>
        <a:srgbClr val="00BCE7"/>
      </a:accent2>
      <a:accent3>
        <a:srgbClr val="FAA61A"/>
      </a:accent3>
      <a:accent4>
        <a:srgbClr val="FFD485"/>
      </a:accent4>
      <a:accent5>
        <a:srgbClr val="ED1B34"/>
      </a:accent5>
      <a:accent6>
        <a:srgbClr val="F2665E"/>
      </a:accent6>
      <a:hlink>
        <a:srgbClr val="0082BB"/>
      </a:hlink>
      <a:folHlink>
        <a:srgbClr val="FAA61A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9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653CCCCADF644845B44679F97B4379F0" ma:contentTypeVersion="0" ma:contentTypeDescription="Создание документа." ma:contentTypeScope="" ma:versionID="ef47a5b501aada306549bc583c7466f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2f955febea7e716b4e91cddba17110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9CCFE2-ACFF-4CFC-AF6B-08A6EBE99996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terms/"/>
    <ds:schemaRef ds:uri="http://www.w3.org/XML/1998/namespace"/>
    <ds:schemaRef ds:uri="http://purl.org/dc/elements/1.1/"/>
    <ds:schemaRef ds:uri="http://purl.org/dc/dcmitype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F23B325-0B0D-4C05-9884-135B958DE81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2F2C4B-7588-4E2D-BE12-CB9236ACE0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4713</TotalTime>
  <Words>908</Words>
  <Application>Microsoft Office PowerPoint</Application>
  <PresentationFormat>Широкоэкранный</PresentationFormat>
  <Paragraphs>177</Paragraphs>
  <Slides>10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Arial Narrow</vt:lpstr>
      <vt:lpstr>Calibri</vt:lpstr>
      <vt:lpstr>Тема Office</vt:lpstr>
      <vt:lpstr>1_Тема Office</vt:lpstr>
      <vt:lpstr>Презентация PowerPoint</vt:lpstr>
      <vt:lpstr>Презентация PowerPoint</vt:lpstr>
      <vt:lpstr>Программы отсрочки платежей</vt:lpstr>
      <vt:lpstr>Программы отсрочки платежей</vt:lpstr>
      <vt:lpstr>Презентация PowerPoint</vt:lpstr>
      <vt:lpstr>Реструктуризация задолженности субъектов МСП в Сахалинской области</vt:lpstr>
      <vt:lpstr>Реструктуризация задолженности субъектов МСП </vt:lpstr>
      <vt:lpstr>Реструктуризация задолженности субъектов МСП в Сахалинской области</vt:lpstr>
      <vt:lpstr>Реструктуризация задолженности субъектов МСП в Сахалинской области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brodik</dc:creator>
  <cp:lastModifiedBy>Блинова Инна Васильевна</cp:lastModifiedBy>
  <cp:revision>262</cp:revision>
  <cp:lastPrinted>2020-06-08T07:03:42Z</cp:lastPrinted>
  <dcterms:created xsi:type="dcterms:W3CDTF">2018-11-05T17:34:13Z</dcterms:created>
  <dcterms:modified xsi:type="dcterms:W3CDTF">2020-06-08T07:07:22Z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0x010100653CCCCADF644845B44679F97B4379F0</vt:lpwstr>
  </property>
</Properties>
</file>